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61" r:id="rId2"/>
    <p:sldId id="270" r:id="rId3"/>
    <p:sldId id="257" r:id="rId4"/>
    <p:sldId id="266" r:id="rId5"/>
    <p:sldId id="260" r:id="rId6"/>
    <p:sldId id="262" r:id="rId7"/>
    <p:sldId id="263" r:id="rId8"/>
    <p:sldId id="267" r:id="rId9"/>
    <p:sldId id="273" r:id="rId10"/>
    <p:sldId id="268" r:id="rId11"/>
    <p:sldId id="269" r:id="rId12"/>
    <p:sldId id="264" r:id="rId13"/>
    <p:sldId id="265" r:id="rId14"/>
    <p:sldId id="272" r:id="rId15"/>
    <p:sldId id="271" r:id="rId16"/>
  </p:sldIdLst>
  <p:sldSz cx="9144000" cy="6858000" type="screen4x3"/>
  <p:notesSz cx="7099300" cy="10234613"/>
  <p:defaultTextStyle>
    <a:defPPr>
      <a:defRPr lang="fr-FR"/>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p:restoredTop sz="92630" autoAdjust="0"/>
  </p:normalViewPr>
  <p:slideViewPr>
    <p:cSldViewPr>
      <p:cViewPr varScale="1">
        <p:scale>
          <a:sx n="72" d="100"/>
          <a:sy n="72" d="100"/>
        </p:scale>
        <p:origin x="-135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extLst>
          </p:cNvPr>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ext uri="{91240B29-F687-4F45-9708-019B960494DF}"/>
            <a:ext uri="{AF507438-7753-43E0-B8FC-AC1667EBCBE1}"/>
          </a:extLst>
        </p:spPr>
        <p:txBody>
          <a:bodyPr vert="horz" wrap="square" lIns="99048" tIns="49524" rIns="99048" bIns="49524" numCol="1" anchor="t" anchorCtr="0" compatLnSpc="1">
            <a:prstTxWarp prst="textNoShape">
              <a:avLst/>
            </a:prstTxWarp>
          </a:bodyPr>
          <a:lstStyle>
            <a:lvl1pPr defTabSz="990600" eaLnBrk="1" hangingPunct="1">
              <a:spcBef>
                <a:spcPct val="0"/>
              </a:spcBef>
              <a:buFontTx/>
              <a:buNone/>
              <a:defRPr sz="1300">
                <a:latin typeface="Arial" panose="020B0604020202020204" pitchFamily="34" charset="0"/>
                <a:cs typeface="Arial" panose="020B0604020202020204" pitchFamily="34" charset="0"/>
              </a:defRPr>
            </a:lvl1pPr>
          </a:lstStyle>
          <a:p>
            <a:pPr>
              <a:defRPr/>
            </a:pPr>
            <a:endParaRPr lang="fr-FR" altLang="fr-FR"/>
          </a:p>
        </p:txBody>
      </p:sp>
      <p:sp>
        <p:nvSpPr>
          <p:cNvPr id="12291" name="Rectangle 3">
            <a:extLst>
              <a:ext uri="{FF2B5EF4-FFF2-40B4-BE49-F238E27FC236}"/>
            </a:extLst>
          </p:cNvPr>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ext uri="{91240B29-F687-4F45-9708-019B960494DF}"/>
            <a:ext uri="{AF507438-7753-43E0-B8FC-AC1667EBCBE1}"/>
          </a:extLst>
        </p:spPr>
        <p:txBody>
          <a:bodyPr vert="horz" wrap="square" lIns="99048" tIns="49524" rIns="99048" bIns="49524" numCol="1" anchor="t" anchorCtr="0" compatLnSpc="1">
            <a:prstTxWarp prst="textNoShape">
              <a:avLst/>
            </a:prstTxWarp>
          </a:bodyPr>
          <a:lstStyle>
            <a:lvl1pPr algn="r" defTabSz="990600" eaLnBrk="1" hangingPunct="1">
              <a:spcBef>
                <a:spcPct val="0"/>
              </a:spcBef>
              <a:buFontTx/>
              <a:buNone/>
              <a:defRPr sz="1300">
                <a:latin typeface="Arial" panose="020B0604020202020204" pitchFamily="34" charset="0"/>
                <a:cs typeface="Arial" panose="020B0604020202020204" pitchFamily="34" charset="0"/>
              </a:defRPr>
            </a:lvl1pPr>
          </a:lstStyle>
          <a:p>
            <a:pPr>
              <a:defRPr/>
            </a:pPr>
            <a:endParaRPr lang="fr-FR" altLang="fr-FR"/>
          </a:p>
        </p:txBody>
      </p:sp>
      <p:sp>
        <p:nvSpPr>
          <p:cNvPr id="12292" name="Rectangle 4">
            <a:extLst>
              <a:ext uri="{FF2B5EF4-FFF2-40B4-BE49-F238E27FC236}"/>
            </a:extLst>
          </p:cNvPr>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ext uri="{91240B29-F687-4F45-9708-019B960494DF}"/>
            <a:ext uri="{AF507438-7753-43E0-B8FC-AC1667EBCBE1}"/>
          </a:extLst>
        </p:spPr>
        <p:txBody>
          <a:bodyPr vert="horz" wrap="square" lIns="99048" tIns="49524" rIns="99048" bIns="49524" numCol="1" anchor="b" anchorCtr="0" compatLnSpc="1">
            <a:prstTxWarp prst="textNoShape">
              <a:avLst/>
            </a:prstTxWarp>
          </a:bodyPr>
          <a:lstStyle>
            <a:lvl1pPr defTabSz="990600" eaLnBrk="1" hangingPunct="1">
              <a:spcBef>
                <a:spcPct val="0"/>
              </a:spcBef>
              <a:buFontTx/>
              <a:buNone/>
              <a:defRPr sz="1300">
                <a:latin typeface="Arial" panose="020B0604020202020204" pitchFamily="34" charset="0"/>
                <a:cs typeface="Arial" panose="020B0604020202020204" pitchFamily="34" charset="0"/>
              </a:defRPr>
            </a:lvl1pPr>
          </a:lstStyle>
          <a:p>
            <a:pPr>
              <a:defRPr/>
            </a:pPr>
            <a:endParaRPr lang="fr-FR" altLang="fr-FR"/>
          </a:p>
        </p:txBody>
      </p:sp>
      <p:sp>
        <p:nvSpPr>
          <p:cNvPr id="12293" name="Rectangle 5">
            <a:extLst>
              <a:ext uri="{FF2B5EF4-FFF2-40B4-BE49-F238E27FC236}"/>
            </a:extLst>
          </p:cNvPr>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ext uri="{91240B29-F687-4F45-9708-019B960494DF}"/>
            <a:ext uri="{AF507438-7753-43E0-B8FC-AC1667EBCBE1}"/>
          </a:ex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pPr>
              <a:defRPr/>
            </a:pPr>
            <a:fld id="{5D59375D-65BA-4C0E-A648-7AA2E7D2F79A}"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extLst>
          </p:cNvPr>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ext uri="{91240B29-F687-4F45-9708-019B960494DF}"/>
            <a:ext uri="{AF507438-7753-43E0-B8FC-AC1667EBCBE1}"/>
          </a:extLst>
        </p:spPr>
        <p:txBody>
          <a:bodyPr vert="horz" wrap="square" lIns="99048" tIns="49524" rIns="99048" bIns="49524" numCol="1" anchor="t" anchorCtr="0" compatLnSpc="1">
            <a:prstTxWarp prst="textNoShape">
              <a:avLst/>
            </a:prstTxWarp>
          </a:bodyPr>
          <a:lstStyle>
            <a:lvl1pPr defTabSz="990600" eaLnBrk="1" hangingPunct="1">
              <a:spcBef>
                <a:spcPct val="0"/>
              </a:spcBef>
              <a:buFontTx/>
              <a:buNone/>
              <a:defRPr sz="1300">
                <a:latin typeface="Arial" panose="020B0604020202020204" pitchFamily="34" charset="0"/>
                <a:cs typeface="Arial" panose="020B0604020202020204" pitchFamily="34" charset="0"/>
              </a:defRPr>
            </a:lvl1pPr>
          </a:lstStyle>
          <a:p>
            <a:pPr>
              <a:defRPr/>
            </a:pPr>
            <a:endParaRPr lang="fr-FR" altLang="fr-FR"/>
          </a:p>
        </p:txBody>
      </p:sp>
      <p:sp>
        <p:nvSpPr>
          <p:cNvPr id="10243" name="Rectangle 3">
            <a:extLst>
              <a:ext uri="{FF2B5EF4-FFF2-40B4-BE49-F238E27FC236}"/>
            </a:extLst>
          </p:cNvPr>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ext uri="{91240B29-F687-4F45-9708-019B960494DF}"/>
            <a:ext uri="{AF507438-7753-43E0-B8FC-AC1667EBCBE1}"/>
          </a:extLst>
        </p:spPr>
        <p:txBody>
          <a:bodyPr vert="horz" wrap="square" lIns="99048" tIns="49524" rIns="99048" bIns="49524" numCol="1" anchor="t" anchorCtr="0" compatLnSpc="1">
            <a:prstTxWarp prst="textNoShape">
              <a:avLst/>
            </a:prstTxWarp>
          </a:bodyPr>
          <a:lstStyle>
            <a:lvl1pPr algn="r" defTabSz="990600" eaLnBrk="1" hangingPunct="1">
              <a:spcBef>
                <a:spcPct val="0"/>
              </a:spcBef>
              <a:buFontTx/>
              <a:buNone/>
              <a:defRPr sz="1300">
                <a:latin typeface="Arial" panose="020B0604020202020204" pitchFamily="34" charset="0"/>
                <a:cs typeface="Arial" panose="020B0604020202020204" pitchFamily="34" charset="0"/>
              </a:defRPr>
            </a:lvl1pPr>
          </a:lstStyle>
          <a:p>
            <a:pPr>
              <a:defRPr/>
            </a:pPr>
            <a:endParaRPr lang="fr-FR" altLang="fr-FR"/>
          </a:p>
        </p:txBody>
      </p:sp>
      <p:sp>
        <p:nvSpPr>
          <p:cNvPr id="16388"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p:spPr>
      </p:sp>
      <p:sp>
        <p:nvSpPr>
          <p:cNvPr id="10245" name="Rectangle 5">
            <a:extLst>
              <a:ext uri="{FF2B5EF4-FFF2-40B4-BE49-F238E27FC236}"/>
            </a:extLst>
          </p:cNvPr>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ext uri="{91240B29-F687-4F45-9708-019B960494DF}"/>
            <a:ext uri="{AF507438-7753-43E0-B8FC-AC1667EBCBE1}"/>
          </a:extLst>
        </p:spPr>
        <p:txBody>
          <a:bodyPr vert="horz" wrap="square" lIns="99048" tIns="49524" rIns="99048" bIns="49524" numCol="1" anchor="t" anchorCtr="0" compatLnSpc="1">
            <a:prstTxWarp prst="textNoShape">
              <a:avLst/>
            </a:prstTxWarp>
          </a:bodyPr>
          <a:lstStyle/>
          <a:p>
            <a:pPr lvl="0"/>
            <a:r>
              <a:rPr lang="fr-FR" altLang="fr-FR" noProof="0"/>
              <a:t>Cliquez pour modifier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p>
        </p:txBody>
      </p:sp>
      <p:sp>
        <p:nvSpPr>
          <p:cNvPr id="10246" name="Rectangle 6">
            <a:extLst>
              <a:ext uri="{FF2B5EF4-FFF2-40B4-BE49-F238E27FC236}"/>
            </a:extLst>
          </p:cNvPr>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ext uri="{91240B29-F687-4F45-9708-019B960494DF}"/>
            <a:ext uri="{AF507438-7753-43E0-B8FC-AC1667EBCBE1}"/>
          </a:extLst>
        </p:spPr>
        <p:txBody>
          <a:bodyPr vert="horz" wrap="square" lIns="99048" tIns="49524" rIns="99048" bIns="49524" numCol="1" anchor="b" anchorCtr="0" compatLnSpc="1">
            <a:prstTxWarp prst="textNoShape">
              <a:avLst/>
            </a:prstTxWarp>
          </a:bodyPr>
          <a:lstStyle>
            <a:lvl1pPr defTabSz="990600" eaLnBrk="1" hangingPunct="1">
              <a:spcBef>
                <a:spcPct val="0"/>
              </a:spcBef>
              <a:buFontTx/>
              <a:buNone/>
              <a:defRPr sz="1300">
                <a:latin typeface="Arial" panose="020B0604020202020204" pitchFamily="34" charset="0"/>
                <a:cs typeface="Arial" panose="020B0604020202020204" pitchFamily="34" charset="0"/>
              </a:defRPr>
            </a:lvl1pPr>
          </a:lstStyle>
          <a:p>
            <a:pPr>
              <a:defRPr/>
            </a:pPr>
            <a:endParaRPr lang="fr-FR" altLang="fr-FR"/>
          </a:p>
        </p:txBody>
      </p:sp>
      <p:sp>
        <p:nvSpPr>
          <p:cNvPr id="10247" name="Rectangle 7">
            <a:extLst>
              <a:ext uri="{FF2B5EF4-FFF2-40B4-BE49-F238E27FC236}"/>
            </a:extLst>
          </p:cNvPr>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ext uri="{91240B29-F687-4F45-9708-019B960494DF}"/>
            <a:ext uri="{AF507438-7753-43E0-B8FC-AC1667EBCBE1}"/>
          </a:ex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pPr>
              <a:defRPr/>
            </a:pPr>
            <a:fld id="{4449717F-3CDB-4E9F-A93F-E42C3174A55F}"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ctrTitle"/>
          </p:nvPr>
        </p:nvSpPr>
        <p:spPr>
          <a:xfrm>
            <a:off x="1143000" y="1122363"/>
            <a:ext cx="6858000" cy="2387600"/>
          </a:xfrm>
        </p:spPr>
        <p:txBody>
          <a:bodyPr anchor="b"/>
          <a:lstStyle>
            <a:lvl1pPr algn="ctr">
              <a:defRPr sz="6000"/>
            </a:lvl1pPr>
          </a:lstStyle>
          <a:p>
            <a:r>
              <a:rPr lang="fr-FR" dirty="0"/>
              <a:t>Modifiez le style du titre</a:t>
            </a:r>
          </a:p>
        </p:txBody>
      </p:sp>
      <p:sp>
        <p:nvSpPr>
          <p:cNvPr id="3" name="Sous-titre 2">
            <a:extLst>
              <a:ext uri="{FF2B5EF4-FFF2-40B4-BE49-F238E27FC236}"/>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343F0B17-AD0A-46FC-A374-1212498E58A2}" type="slidenum">
              <a:rPr lang="fr-FR" altLang="fr-FR"/>
              <a:pPr>
                <a:defRPr/>
              </a:pPr>
              <a:t>‹N°›</a:t>
            </a:fld>
            <a:endParaRPr lang="fr-FR" alt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121B5FC1-3CFD-4DC0-90E3-E4414FE12A7D}" type="slidenum">
              <a:rPr lang="fr-FR" altLang="fr-FR"/>
              <a:pPr>
                <a:defRPr/>
              </a:pPr>
              <a:t>‹N°›</a:t>
            </a:fld>
            <a:endParaRPr lang="fr-FR" alt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extLst>
          </p:cNvPr>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a:extLst>
              <a:ext uri="{FF2B5EF4-FFF2-40B4-BE49-F238E27FC236}"/>
            </a:extLst>
          </p:cNvPr>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99AF667A-6262-40E0-8865-0EE4B81B8236}" type="slidenum">
              <a:rPr lang="fr-FR" altLang="fr-FR"/>
              <a:pPr>
                <a:defRPr/>
              </a:pPr>
              <a:t>‹N°›</a:t>
            </a:fld>
            <a:endParaRPr lang="fr-FR" alt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52A3A78F-6E74-429E-8FCF-C981592403FE}" type="slidenum">
              <a:rPr lang="fr-FR" altLang="fr-FR"/>
              <a:pPr>
                <a:defRPr/>
              </a:pPr>
              <a:t>‹N°›</a:t>
            </a:fld>
            <a:endParaRPr lang="fr-FR" alt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a:extLst>
              <a:ext uri="{FF2B5EF4-FFF2-40B4-BE49-F238E27FC236}"/>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Cliquez pour modifier les styles du texte du masque</a:t>
            </a:r>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8E6865C4-EC04-4296-AF79-12C1C54A3688}" type="slidenum">
              <a:rPr lang="fr-FR" altLang="fr-FR"/>
              <a:pPr>
                <a:defRPr/>
              </a:pPr>
              <a:t>‹N°›</a:t>
            </a:fld>
            <a:endParaRPr lang="fr-FR" alt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extLst>
          </p:cNvPr>
          <p:cNvSpPr>
            <a:spLocks noGrp="1"/>
          </p:cNvSpPr>
          <p:nvPr>
            <p:ph sz="half" idx="1"/>
          </p:nvPr>
        </p:nvSpPr>
        <p:spPr>
          <a:xfrm>
            <a:off x="457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extLst>
          </p:cNvPr>
          <p:cNvSpPr>
            <a:spLocks noGrp="1"/>
          </p:cNvSpPr>
          <p:nvPr>
            <p:ph sz="half" idx="2"/>
          </p:nvPr>
        </p:nvSpPr>
        <p:spPr>
          <a:xfrm>
            <a:off x="4648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734D733F-0EA9-4570-AC69-34A5CCC2A8D5}" type="slidenum">
              <a:rPr lang="fr-FR" altLang="fr-FR"/>
              <a:pPr>
                <a:defRPr/>
              </a:pPr>
              <a:t>‹N°›</a:t>
            </a:fld>
            <a:endParaRPr lang="fr-FR" alt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a:xfrm>
            <a:off x="1763688" y="365125"/>
            <a:ext cx="6753250" cy="1325563"/>
          </a:xfrm>
        </p:spPr>
        <p:txBody>
          <a:bodyPr/>
          <a:lstStyle/>
          <a:p>
            <a:r>
              <a:rPr lang="fr-FR"/>
              <a:t>Modifiez le style du titre</a:t>
            </a:r>
          </a:p>
        </p:txBody>
      </p:sp>
      <p:sp>
        <p:nvSpPr>
          <p:cNvPr id="3" name="Espace réservé du texte 2">
            <a:extLst>
              <a:ext uri="{FF2B5EF4-FFF2-40B4-BE49-F238E27FC236}"/>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Espace réservé du contenu 3">
            <a:extLst>
              <a:ext uri="{FF2B5EF4-FFF2-40B4-BE49-F238E27FC236}"/>
            </a:extLst>
          </p:cNvPr>
          <p:cNvSpPr>
            <a:spLocks noGrp="1"/>
          </p:cNvSpPr>
          <p:nvPr>
            <p:ph sz="half" idx="2"/>
          </p:nvPr>
        </p:nvSpPr>
        <p:spPr>
          <a:xfrm>
            <a:off x="630238" y="2505075"/>
            <a:ext cx="386873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extLst>
          </p:cNvPr>
          <p:cNvSpPr>
            <a:spLocks noGrp="1"/>
          </p:cNvSpPr>
          <p:nvPr>
            <p:ph sz="quarter" idx="4"/>
          </p:nvPr>
        </p:nvSpPr>
        <p:spPr>
          <a:xfrm>
            <a:off x="4629150" y="2505075"/>
            <a:ext cx="38877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8"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9"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460E3B03-BBB9-4271-96B9-8FFF14ED0D3A}" type="slidenum">
              <a:rPr lang="fr-FR" altLang="fr-FR"/>
              <a:pPr>
                <a:defRPr/>
              </a:pPr>
              <a:t>‹N°›</a:t>
            </a:fld>
            <a:endParaRPr lang="fr-FR" alt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p:txBody>
          <a:bodyPr/>
          <a:lstStyle/>
          <a:p>
            <a:r>
              <a:rPr lang="fr-FR"/>
              <a:t>Modifiez le style du titre</a:t>
            </a:r>
          </a:p>
        </p:txBody>
      </p:sp>
      <p:sp>
        <p:nvSpPr>
          <p:cNvPr id="3"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4"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5"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30E5D9B3-3F1F-4051-B98B-782D19413935}" type="slidenum">
              <a:rPr lang="fr-FR" altLang="fr-FR"/>
              <a:pPr>
                <a:defRPr/>
              </a:pPr>
              <a:t>‹N°›</a:t>
            </a:fld>
            <a:endParaRPr lang="fr-FR" alt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3"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4"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5847CCDA-CEC9-4519-8BE9-0FEFEF49E596}" type="slidenum">
              <a:rPr lang="fr-FR" altLang="fr-FR"/>
              <a:pPr>
                <a:defRPr/>
              </a:pPr>
              <a:t>‹N°›</a:t>
            </a:fld>
            <a:endParaRPr lang="fr-FR" alt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a:xfrm>
            <a:off x="630238" y="1234803"/>
            <a:ext cx="2949575" cy="1600200"/>
          </a:xfrm>
        </p:spPr>
        <p:txBody>
          <a:bodyPr anchor="b"/>
          <a:lstStyle>
            <a:lvl1pPr>
              <a:defRPr sz="3200"/>
            </a:lvl1pPr>
          </a:lstStyle>
          <a:p>
            <a:r>
              <a:rPr lang="fr-FR" dirty="0"/>
              <a:t>Modifiez le style du titre</a:t>
            </a:r>
          </a:p>
        </p:txBody>
      </p:sp>
      <p:sp>
        <p:nvSpPr>
          <p:cNvPr id="3" name="Espace réservé du contenu 2">
            <a:extLst>
              <a:ext uri="{FF2B5EF4-FFF2-40B4-BE49-F238E27FC236}"/>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extLst>
          </p:cNvPr>
          <p:cNvSpPr>
            <a:spLocks noGrp="1"/>
          </p:cNvSpPr>
          <p:nvPr>
            <p:ph type="body" sz="half" idx="2"/>
          </p:nvPr>
        </p:nvSpPr>
        <p:spPr>
          <a:xfrm>
            <a:off x="630238" y="3212976"/>
            <a:ext cx="2949575" cy="265601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Cliquez pour modifier les styles du texte du masque</a:t>
            </a:r>
          </a:p>
        </p:txBody>
      </p:sp>
      <p:sp>
        <p:nvSpPr>
          <p:cNvPr id="5"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92E93967-074E-4754-A971-9A3340F55766}" type="slidenum">
              <a:rPr lang="fr-FR" altLang="fr-FR"/>
              <a:pPr>
                <a:defRPr/>
              </a:pPr>
              <a:t>‹N°›</a:t>
            </a:fld>
            <a:endParaRPr lang="fr-FR" alt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extLst>
          </p:cNvPr>
          <p:cNvSpPr>
            <a:spLocks noGrp="1"/>
          </p:cNvSpPr>
          <p:nvPr>
            <p:ph type="title"/>
          </p:nvPr>
        </p:nvSpPr>
        <p:spPr>
          <a:xfrm>
            <a:off x="630238" y="1484784"/>
            <a:ext cx="2949575" cy="1004664"/>
          </a:xfrm>
        </p:spPr>
        <p:txBody>
          <a:bodyPr anchor="b"/>
          <a:lstStyle>
            <a:lvl1pPr>
              <a:defRPr sz="3200"/>
            </a:lvl1pPr>
          </a:lstStyle>
          <a:p>
            <a:r>
              <a:rPr lang="fr-FR" dirty="0"/>
              <a:t>Modifiez le style du titre</a:t>
            </a:r>
          </a:p>
        </p:txBody>
      </p:sp>
      <p:sp>
        <p:nvSpPr>
          <p:cNvPr id="3" name="Espace réservé pour une image  2">
            <a:extLst>
              <a:ext uri="{FF2B5EF4-FFF2-40B4-BE49-F238E27FC236}"/>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a:extLst>
              <a:ext uri="{FF2B5EF4-FFF2-40B4-BE49-F238E27FC236}"/>
            </a:extLst>
          </p:cNvPr>
          <p:cNvSpPr>
            <a:spLocks noGrp="1"/>
          </p:cNvSpPr>
          <p:nvPr>
            <p:ph type="body" sz="half" idx="2"/>
          </p:nvPr>
        </p:nvSpPr>
        <p:spPr>
          <a:xfrm>
            <a:off x="630238" y="2489448"/>
            <a:ext cx="2949575" cy="3379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dirty="0"/>
              <a:t>Cliquez pour modifier les styles du texte du masque</a:t>
            </a:r>
          </a:p>
        </p:txBody>
      </p:sp>
      <p:sp>
        <p:nvSpPr>
          <p:cNvPr id="5"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7F83FC70-11C2-4225-A4A9-576372FC8A0E}" type="slidenum">
              <a:rPr lang="fr-FR" altLang="fr-FR"/>
              <a:pPr>
                <a:defRPr/>
              </a:pPr>
              <a:t>‹N°›</a:t>
            </a:fld>
            <a:endParaRPr lang="fr-FR" alt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19250" y="731838"/>
            <a:ext cx="709612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Rectangle 3"/>
          <p:cNvSpPr>
            <a:spLocks noGrp="1" noChangeArrowheads="1"/>
          </p:cNvSpPr>
          <p:nvPr>
            <p:ph type="body" idx="1"/>
          </p:nvPr>
        </p:nvSpPr>
        <p:spPr bwMode="auto">
          <a:xfrm>
            <a:off x="684213" y="2349500"/>
            <a:ext cx="8002587" cy="37766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028" name="Rectangle 4">
            <a:extLst>
              <a:ext uri="{FF2B5EF4-FFF2-40B4-BE49-F238E27FC236}"/>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400">
                <a:latin typeface="Arial" panose="020B0604020202020204" pitchFamily="34" charset="0"/>
                <a:cs typeface="Arial" panose="020B0604020202020204" pitchFamily="34" charset="0"/>
              </a:defRPr>
            </a:lvl1pPr>
          </a:lstStyle>
          <a:p>
            <a:pPr>
              <a:defRPr/>
            </a:pPr>
            <a:endParaRPr lang="fr-FR" altLang="fr-FR"/>
          </a:p>
        </p:txBody>
      </p:sp>
      <p:sp>
        <p:nvSpPr>
          <p:cNvPr id="1029" name="Rectangle 5">
            <a:extLst>
              <a:ext uri="{FF2B5EF4-FFF2-40B4-BE49-F238E27FC236}"/>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400">
                <a:latin typeface="Arial" panose="020B0604020202020204" pitchFamily="34" charset="0"/>
                <a:cs typeface="Arial" panose="020B0604020202020204" pitchFamily="34" charset="0"/>
              </a:defRPr>
            </a:lvl1pPr>
          </a:lstStyle>
          <a:p>
            <a:pPr>
              <a:defRPr/>
            </a:pPr>
            <a:endParaRPr lang="fr-FR" altLang="fr-FR"/>
          </a:p>
        </p:txBody>
      </p:sp>
      <p:sp>
        <p:nvSpPr>
          <p:cNvPr id="1030" name="Rectangle 6">
            <a:extLst>
              <a:ext uri="{FF2B5EF4-FFF2-40B4-BE49-F238E27FC236}"/>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C1753DE-C369-411F-882D-4940985B90DF}"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gest05.org/wp-content/uploads/2020/08/tableau-contact-tracing.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ravailemploi.gouv.fr/IMG/pdf/covid19_conduite_tenir_suspicion.pdf" TargetMode="External"/><Relationship Id="rId2" Type="http://schemas.openxmlformats.org/officeDocument/2006/relationships/hyperlink" Target="https://travail-emploi.gouv.fr/IMG/pdf/covid19_conduite_tenir_suspicion.pdf" TargetMode="External"/><Relationship Id="rId1" Type="http://schemas.openxmlformats.org/officeDocument/2006/relationships/slideLayout" Target="../slideLayouts/slideLayout2.xml"/><Relationship Id="rId5" Type="http://schemas.openxmlformats.org/officeDocument/2006/relationships/hyperlink" Target="https://www.ameli.fr/medecin/actualites/les-medecins-au-coeur-du-circuit-de-contact-tracing-des-patients-covid-19" TargetMode="External"/><Relationship Id="rId4" Type="http://schemas.openxmlformats.org/officeDocument/2006/relationships/hyperlink" Target="https://travail-emploi.gouv.fr/le-ministere-en-action/coronavirus-covid-19/reprise-de-l-activite/article/protocole-national-de-deconfinement-pour-les-entreprises-pour-assurer-l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gest05.org/wp-content/uploads/2020/08/tableau-contact-tracing.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73832" y="1628800"/>
            <a:ext cx="7774632" cy="2448272"/>
          </a:xfrm>
        </p:spPr>
        <p:txBody>
          <a:bodyPr>
            <a:normAutofit fontScale="90000"/>
          </a:bodyPr>
          <a:lstStyle/>
          <a:p>
            <a:pPr>
              <a:defRPr/>
            </a:pPr>
            <a:r>
              <a:rPr lang="fr-FR" sz="4400" dirty="0" smtClean="0">
                <a:ln>
                  <a:solidFill>
                    <a:schemeClr val="tx1">
                      <a:lumMod val="85000"/>
                      <a:lumOff val="15000"/>
                    </a:schemeClr>
                  </a:solidFill>
                </a:ln>
                <a:solidFill>
                  <a:schemeClr val="tx1"/>
                </a:solidFill>
                <a:latin typeface="+mn-lt"/>
                <a:ea typeface="Verdana" pitchFamily="34" charset="0"/>
              </a:rPr>
              <a:t>Employeurs : </a:t>
            </a:r>
            <a:br>
              <a:rPr lang="fr-FR" sz="4400" dirty="0" smtClean="0">
                <a:ln>
                  <a:solidFill>
                    <a:schemeClr val="tx1">
                      <a:lumMod val="85000"/>
                      <a:lumOff val="15000"/>
                    </a:schemeClr>
                  </a:solidFill>
                </a:ln>
                <a:solidFill>
                  <a:schemeClr val="tx1"/>
                </a:solidFill>
                <a:latin typeface="+mn-lt"/>
                <a:ea typeface="Verdana" pitchFamily="34" charset="0"/>
              </a:rPr>
            </a:br>
            <a:r>
              <a:rPr lang="fr-FR" sz="4400" dirty="0" smtClean="0">
                <a:ln>
                  <a:solidFill>
                    <a:schemeClr val="tx1">
                      <a:lumMod val="85000"/>
                      <a:lumOff val="15000"/>
                    </a:schemeClr>
                  </a:solidFill>
                </a:ln>
                <a:solidFill>
                  <a:schemeClr val="tx1"/>
                </a:solidFill>
                <a:latin typeface="+mn-lt"/>
                <a:ea typeface="Verdana" pitchFamily="34" charset="0"/>
              </a:rPr>
              <a:t/>
            </a:r>
            <a:br>
              <a:rPr lang="fr-FR" sz="4400" dirty="0" smtClean="0">
                <a:ln>
                  <a:solidFill>
                    <a:schemeClr val="tx1">
                      <a:lumMod val="85000"/>
                      <a:lumOff val="15000"/>
                    </a:schemeClr>
                  </a:solidFill>
                </a:ln>
                <a:solidFill>
                  <a:schemeClr val="tx1"/>
                </a:solidFill>
                <a:latin typeface="+mn-lt"/>
                <a:ea typeface="Verdana" pitchFamily="34" charset="0"/>
              </a:rPr>
            </a:br>
            <a:r>
              <a:rPr lang="fr-FR" sz="4400" dirty="0" smtClean="0">
                <a:ln>
                  <a:solidFill>
                    <a:schemeClr val="tx1">
                      <a:lumMod val="85000"/>
                      <a:lumOff val="15000"/>
                    </a:schemeClr>
                  </a:solidFill>
                </a:ln>
                <a:solidFill>
                  <a:schemeClr val="tx1"/>
                </a:solidFill>
                <a:latin typeface="+mn-lt"/>
                <a:ea typeface="Verdana" pitchFamily="34" charset="0"/>
              </a:rPr>
              <a:t>Que faire en cas de salarié présentant des symptômes ou testé positif à la Covid 19 ?</a:t>
            </a:r>
            <a:endParaRPr lang="fr-FR" dirty="0">
              <a:ln>
                <a:solidFill>
                  <a:schemeClr val="tx1">
                    <a:lumMod val="85000"/>
                    <a:lumOff val="15000"/>
                  </a:schemeClr>
                </a:solidFill>
              </a:ln>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6355" y="333152"/>
            <a:ext cx="7096125" cy="863600"/>
          </a:xfrm>
        </p:spPr>
        <p:txBody>
          <a:bodyPr/>
          <a:lstStyle/>
          <a:p>
            <a:pPr>
              <a:defRPr/>
            </a:pPr>
            <a:r>
              <a:rPr lang="fr-FR" sz="2800" dirty="0" smtClean="0"/>
              <a:t>Qui est un « contact à risque » ??</a:t>
            </a:r>
            <a:endParaRPr lang="fr-FR" sz="2800" dirty="0">
              <a:solidFill>
                <a:schemeClr val="accent2">
                  <a:lumMod val="75000"/>
                </a:schemeClr>
              </a:solidFill>
            </a:endParaRPr>
          </a:p>
        </p:txBody>
      </p:sp>
      <p:sp>
        <p:nvSpPr>
          <p:cNvPr id="3" name="Espace réservé du contenu 2"/>
          <p:cNvSpPr>
            <a:spLocks noGrp="1"/>
          </p:cNvSpPr>
          <p:nvPr>
            <p:ph idx="1"/>
          </p:nvPr>
        </p:nvSpPr>
        <p:spPr>
          <a:xfrm>
            <a:off x="900113" y="1052513"/>
            <a:ext cx="8002587" cy="5400675"/>
          </a:xfrm>
        </p:spPr>
        <p:txBody>
          <a:bodyPr/>
          <a:lstStyle/>
          <a:p>
            <a:pPr>
              <a:buFontTx/>
              <a:buNone/>
              <a:defRPr/>
            </a:pPr>
            <a:endParaRPr lang="fr-FR" sz="1800" b="1" dirty="0" smtClean="0"/>
          </a:p>
          <a:p>
            <a:pPr>
              <a:buFontTx/>
              <a:buNone/>
              <a:defRPr/>
            </a:pPr>
            <a:r>
              <a:rPr lang="fr-FR" sz="1800" b="1" dirty="0" smtClean="0"/>
              <a:t>En l’absence de mesures de protection efficaces </a:t>
            </a:r>
            <a:r>
              <a:rPr lang="fr-FR" sz="1800" dirty="0" smtClean="0"/>
              <a:t>pendant toute la durée</a:t>
            </a:r>
          </a:p>
          <a:p>
            <a:pPr>
              <a:buFontTx/>
              <a:buNone/>
              <a:defRPr/>
            </a:pPr>
            <a:r>
              <a:rPr lang="fr-FR" sz="1800" dirty="0" smtClean="0"/>
              <a:t>du contact (hygiaphone ou autre séparation physique telle vitre, masque chirurgical ou FFP2 porté par le cas OU la personne contact, masque grand public fabriqué selon la norme AFNOR ou équivalent porté par le cas ET la personne contact,) </a:t>
            </a:r>
            <a:r>
              <a:rPr lang="fr-FR" sz="1800" b="1" dirty="0" smtClean="0"/>
              <a:t>la personne contact à risque est une personne :</a:t>
            </a:r>
            <a:endParaRPr lang="fr-FR" sz="1800" dirty="0" smtClean="0"/>
          </a:p>
          <a:p>
            <a:pPr lvl="1">
              <a:defRPr/>
            </a:pPr>
            <a:r>
              <a:rPr lang="fr-FR" sz="1600" dirty="0" smtClean="0"/>
              <a:t>Ayant eu un </a:t>
            </a:r>
            <a:r>
              <a:rPr lang="fr-FR" sz="1600" b="1" dirty="0" smtClean="0">
                <a:solidFill>
                  <a:schemeClr val="accent2">
                    <a:lumMod val="75000"/>
                  </a:schemeClr>
                </a:solidFill>
              </a:rPr>
              <a:t>contact direct </a:t>
            </a:r>
            <a:r>
              <a:rPr lang="fr-FR" sz="1600" dirty="0" smtClean="0"/>
              <a:t>avec un cas, en face à face, à </a:t>
            </a:r>
            <a:r>
              <a:rPr lang="fr-FR" sz="1600" b="1" dirty="0" smtClean="0">
                <a:solidFill>
                  <a:schemeClr val="accent2">
                    <a:lumMod val="75000"/>
                  </a:schemeClr>
                </a:solidFill>
              </a:rPr>
              <a:t>moins d’1 mètre</a:t>
            </a:r>
            <a:r>
              <a:rPr lang="fr-FR" sz="1600" dirty="0" smtClean="0"/>
              <a:t>, quelle que soit la durée (ex. conversation, repas, flirt, accolades, embrassades). En revanche, des personnes croisées dans l’espace public de manière fugace ne sont pas considérées comme des personnes contacts à risque,</a:t>
            </a:r>
          </a:p>
          <a:p>
            <a:pPr lvl="1">
              <a:defRPr/>
            </a:pPr>
            <a:r>
              <a:rPr lang="fr-FR" sz="1600" dirty="0" smtClean="0"/>
              <a:t>Ou ayant prodigué ou reçu des </a:t>
            </a:r>
            <a:r>
              <a:rPr lang="fr-FR" sz="1600" b="1" dirty="0" smtClean="0">
                <a:solidFill>
                  <a:schemeClr val="accent2">
                    <a:lumMod val="75000"/>
                  </a:schemeClr>
                </a:solidFill>
              </a:rPr>
              <a:t>actes d’hygiènes ou de soins</a:t>
            </a:r>
            <a:r>
              <a:rPr lang="fr-FR" sz="1600" dirty="0" smtClean="0"/>
              <a:t>,</a:t>
            </a:r>
          </a:p>
          <a:p>
            <a:pPr lvl="1">
              <a:defRPr/>
            </a:pPr>
            <a:r>
              <a:rPr lang="fr-FR" sz="1600" dirty="0" smtClean="0"/>
              <a:t>Ou ayant partagé un espace confiné (bureau ou salle de réunion, véhicule personnel…) pendant au moins 15 minutes avec un cas, ou étant resté en face à face avec un cas durant plusieurs épisodes de toux ou d’éternuement,</a:t>
            </a:r>
          </a:p>
          <a:p>
            <a:pPr>
              <a:buFontTx/>
              <a:buNone/>
              <a:defRPr/>
            </a:pPr>
            <a:endParaRPr lang="fr-FR" sz="1800" dirty="0" smtClean="0"/>
          </a:p>
          <a:p>
            <a:pPr>
              <a:buFontTx/>
              <a:buNone/>
              <a:defRPr/>
            </a:pPr>
            <a:r>
              <a:rPr lang="fr-FR" sz="1800" dirty="0" smtClean="0"/>
              <a:t> </a:t>
            </a:r>
          </a:p>
          <a:p>
            <a:pPr>
              <a:defRPr/>
            </a:pPr>
            <a:endParaRPr lang="fr-FR" dirty="0" smtClean="0"/>
          </a:p>
          <a:p>
            <a:pPr>
              <a:defRPr/>
            </a:pP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contenu 2"/>
          <p:cNvSpPr>
            <a:spLocks noGrp="1"/>
          </p:cNvSpPr>
          <p:nvPr>
            <p:ph idx="1"/>
          </p:nvPr>
        </p:nvSpPr>
        <p:spPr>
          <a:xfrm>
            <a:off x="684213" y="1989138"/>
            <a:ext cx="8002587" cy="4137025"/>
          </a:xfrm>
        </p:spPr>
        <p:txBody>
          <a:bodyPr/>
          <a:lstStyle/>
          <a:p>
            <a:pPr algn="just"/>
            <a:r>
              <a:rPr lang="fr-FR" sz="1800" dirty="0" smtClean="0"/>
              <a:t>Au poste de travail.</a:t>
            </a:r>
          </a:p>
          <a:p>
            <a:pPr algn="just"/>
            <a:endParaRPr lang="fr-FR" sz="1800" dirty="0" smtClean="0"/>
          </a:p>
          <a:p>
            <a:pPr algn="just"/>
            <a:r>
              <a:rPr lang="fr-FR" sz="1800" dirty="0" smtClean="0"/>
              <a:t> Dans l’entreprise, en dehors du poste de travail (réunions, CSE,…).</a:t>
            </a:r>
          </a:p>
          <a:p>
            <a:pPr algn="just"/>
            <a:endParaRPr lang="fr-FR" sz="1800" dirty="0" smtClean="0"/>
          </a:p>
          <a:p>
            <a:pPr algn="just"/>
            <a:r>
              <a:rPr lang="fr-FR" sz="1800" dirty="0" smtClean="0"/>
              <a:t> Dans les locaux : de pause, repas, vestiaires, sanitaires, zone fumeur, accueil…</a:t>
            </a:r>
          </a:p>
          <a:p>
            <a:pPr algn="just"/>
            <a:endParaRPr lang="fr-FR" sz="1800" dirty="0" smtClean="0"/>
          </a:p>
          <a:p>
            <a:pPr algn="just"/>
            <a:r>
              <a:rPr lang="fr-FR" sz="1800" dirty="0" smtClean="0"/>
              <a:t> Au cours de déplacements dans l’entreprise : couloir, escaliers, ascenseur, photocopieuse, accueil, entrée-sortie, RH.</a:t>
            </a:r>
          </a:p>
          <a:p>
            <a:pPr algn="just"/>
            <a:endParaRPr lang="fr-FR" sz="1800" dirty="0" smtClean="0"/>
          </a:p>
          <a:p>
            <a:pPr algn="just"/>
            <a:r>
              <a:rPr lang="fr-FR" sz="1800" dirty="0" smtClean="0"/>
              <a:t> Au cours de déplacements professionnels : AR domicile-travail, trajets professionnels. </a:t>
            </a:r>
          </a:p>
          <a:p>
            <a:endParaRPr lang="fr-FR" dirty="0" smtClean="0"/>
          </a:p>
        </p:txBody>
      </p:sp>
      <p:sp>
        <p:nvSpPr>
          <p:cNvPr id="4" name="Titre 1"/>
          <p:cNvSpPr>
            <a:spLocks noGrp="1"/>
          </p:cNvSpPr>
          <p:nvPr>
            <p:ph type="title"/>
          </p:nvPr>
        </p:nvSpPr>
        <p:spPr>
          <a:xfrm>
            <a:off x="1763688" y="332656"/>
            <a:ext cx="7201222" cy="1143000"/>
          </a:xfrm>
        </p:spPr>
        <p:txBody>
          <a:bodyPr/>
          <a:lstStyle/>
          <a:p>
            <a:pPr>
              <a:defRPr/>
            </a:pPr>
            <a:r>
              <a:rPr lang="fr-FR" sz="2800" dirty="0" smtClean="0"/>
              <a:t>Personne </a:t>
            </a:r>
            <a:r>
              <a:rPr lang="fr-FR" sz="2800" dirty="0" smtClean="0"/>
              <a:t>« contact </a:t>
            </a:r>
            <a:r>
              <a:rPr lang="fr-FR" sz="2800" dirty="0" smtClean="0"/>
              <a:t>à </a:t>
            </a:r>
            <a:r>
              <a:rPr lang="fr-FR" sz="2800" dirty="0" smtClean="0"/>
              <a:t>risque »: </a:t>
            </a:r>
            <a:r>
              <a:rPr lang="fr-FR" sz="2800" dirty="0" smtClean="0"/>
              <a:t/>
            </a:r>
            <a:br>
              <a:rPr lang="fr-FR" sz="2800" dirty="0" smtClean="0"/>
            </a:br>
            <a:r>
              <a:rPr lang="fr-FR" sz="2800" dirty="0" smtClean="0">
                <a:solidFill>
                  <a:schemeClr val="accent2">
                    <a:lumMod val="75000"/>
                  </a:schemeClr>
                </a:solidFill>
              </a:rPr>
              <a:t>quand ?</a:t>
            </a:r>
            <a:endParaRPr lang="fr-FR" sz="2800" dirty="0">
              <a:solidFill>
                <a:schemeClr val="accent2">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813" y="404813"/>
            <a:ext cx="7096125" cy="1143000"/>
          </a:xfrm>
        </p:spPr>
        <p:txBody>
          <a:bodyPr/>
          <a:lstStyle/>
          <a:p>
            <a:pPr>
              <a:defRPr/>
            </a:pPr>
            <a:r>
              <a:rPr lang="fr-FR" sz="2800" dirty="0" smtClean="0"/>
              <a:t>Protection des </a:t>
            </a:r>
            <a:r>
              <a:rPr lang="fr-FR" sz="2800" dirty="0" smtClean="0">
                <a:solidFill>
                  <a:schemeClr val="accent2">
                    <a:lumMod val="75000"/>
                  </a:schemeClr>
                </a:solidFill>
              </a:rPr>
              <a:t>données à caractère personnel </a:t>
            </a:r>
            <a:endParaRPr lang="fr-FR" sz="2800" dirty="0">
              <a:solidFill>
                <a:schemeClr val="accent2">
                  <a:lumMod val="75000"/>
                </a:schemeClr>
              </a:solidFill>
            </a:endParaRPr>
          </a:p>
        </p:txBody>
      </p:sp>
      <p:sp>
        <p:nvSpPr>
          <p:cNvPr id="3" name="Espace réservé du contenu 2"/>
          <p:cNvSpPr>
            <a:spLocks noGrp="1"/>
          </p:cNvSpPr>
          <p:nvPr>
            <p:ph idx="1"/>
          </p:nvPr>
        </p:nvSpPr>
        <p:spPr>
          <a:xfrm>
            <a:off x="684213" y="1989138"/>
            <a:ext cx="8002587" cy="4248150"/>
          </a:xfrm>
        </p:spPr>
        <p:txBody>
          <a:bodyPr/>
          <a:lstStyle/>
          <a:p>
            <a:pPr marL="0" indent="0" algn="just" eaLnBrk="1" fontAlgn="auto" hangingPunct="1">
              <a:spcBef>
                <a:spcPts val="0"/>
              </a:spcBef>
              <a:spcAft>
                <a:spcPts val="0"/>
              </a:spcAft>
              <a:buNone/>
              <a:defRPr/>
            </a:pPr>
            <a:r>
              <a:rPr lang="fr-FR" sz="1800" b="1" u="sng" dirty="0" smtClean="0">
                <a:solidFill>
                  <a:prstClr val="black"/>
                </a:solidFill>
                <a:latin typeface="+mj-lt"/>
                <a:ea typeface="Verdana" pitchFamily="34" charset="0"/>
              </a:rPr>
              <a:t>Diffusion </a:t>
            </a:r>
            <a:r>
              <a:rPr lang="fr-FR" sz="1800" b="1" u="sng" dirty="0" smtClean="0">
                <a:solidFill>
                  <a:prstClr val="black"/>
                </a:solidFill>
                <a:latin typeface="+mj-lt"/>
                <a:ea typeface="Verdana" pitchFamily="34" charset="0"/>
              </a:rPr>
              <a:t>d’une note  « données personnelles et </a:t>
            </a:r>
            <a:r>
              <a:rPr lang="fr-FR" sz="1800" b="1" u="sng" dirty="0" err="1" smtClean="0">
                <a:solidFill>
                  <a:prstClr val="black"/>
                </a:solidFill>
                <a:latin typeface="+mj-lt"/>
                <a:ea typeface="Verdana" pitchFamily="34" charset="0"/>
              </a:rPr>
              <a:t>Covid</a:t>
            </a:r>
            <a:r>
              <a:rPr lang="fr-FR" sz="1800" b="1" u="sng" dirty="0" smtClean="0">
                <a:solidFill>
                  <a:prstClr val="black"/>
                </a:solidFill>
                <a:latin typeface="+mj-lt"/>
                <a:ea typeface="Verdana" pitchFamily="34" charset="0"/>
              </a:rPr>
              <a:t>-19 » à tous les salariés </a:t>
            </a:r>
            <a:r>
              <a:rPr lang="fr-FR" sz="1800" dirty="0" smtClean="0">
                <a:solidFill>
                  <a:prstClr val="black"/>
                </a:solidFill>
                <a:latin typeface="+mj-lt"/>
                <a:ea typeface="Verdana" pitchFamily="34" charset="0"/>
              </a:rPr>
              <a:t>:</a:t>
            </a:r>
          </a:p>
          <a:p>
            <a:pPr marL="0" indent="0" algn="just" eaLnBrk="1" fontAlgn="auto" hangingPunct="1">
              <a:spcBef>
                <a:spcPts val="0"/>
              </a:spcBef>
              <a:spcAft>
                <a:spcPts val="0"/>
              </a:spcAft>
              <a:buFontTx/>
              <a:buNone/>
              <a:defRPr/>
            </a:pPr>
            <a:endParaRPr lang="fr-FR" sz="1800" dirty="0" smtClean="0">
              <a:solidFill>
                <a:prstClr val="black"/>
              </a:solidFill>
              <a:latin typeface="+mj-lt"/>
              <a:ea typeface="Verdana" pitchFamily="34" charset="0"/>
            </a:endParaRPr>
          </a:p>
          <a:p>
            <a:pPr marL="0" indent="0" algn="just" eaLnBrk="1" fontAlgn="auto" hangingPunct="1">
              <a:spcBef>
                <a:spcPts val="0"/>
              </a:spcBef>
              <a:spcAft>
                <a:spcPts val="0"/>
              </a:spcAft>
              <a:buFont typeface="Wingdings" pitchFamily="2" charset="2"/>
              <a:buChar char="Ø"/>
              <a:defRPr/>
            </a:pPr>
            <a:r>
              <a:rPr lang="fr-FR" sz="1800" dirty="0" smtClean="0">
                <a:solidFill>
                  <a:prstClr val="black"/>
                </a:solidFill>
                <a:latin typeface="+mj-lt"/>
                <a:ea typeface="Verdana" pitchFamily="34" charset="0"/>
              </a:rPr>
              <a:t> Mail ou remise en main propre</a:t>
            </a:r>
          </a:p>
          <a:p>
            <a:pPr marL="0" indent="0" algn="just" eaLnBrk="1" fontAlgn="auto" hangingPunct="1">
              <a:spcBef>
                <a:spcPts val="0"/>
              </a:spcBef>
              <a:spcAft>
                <a:spcPts val="0"/>
              </a:spcAft>
              <a:buFont typeface="Wingdings" pitchFamily="2" charset="2"/>
              <a:buChar char="Ø"/>
              <a:defRPr/>
            </a:pPr>
            <a:r>
              <a:rPr lang="fr-FR" sz="1800" dirty="0" smtClean="0">
                <a:solidFill>
                  <a:prstClr val="black"/>
                </a:solidFill>
                <a:latin typeface="+mj-lt"/>
                <a:ea typeface="Verdana" pitchFamily="34" charset="0"/>
              </a:rPr>
              <a:t> Pas d’émargement individuel nécessaire</a:t>
            </a:r>
          </a:p>
          <a:p>
            <a:pPr marL="0" indent="0" algn="just" eaLnBrk="1" fontAlgn="auto" hangingPunct="1">
              <a:spcBef>
                <a:spcPts val="0"/>
              </a:spcBef>
              <a:spcAft>
                <a:spcPts val="0"/>
              </a:spcAft>
              <a:buFont typeface="Wingdings" pitchFamily="2" charset="2"/>
              <a:buChar char="Ø"/>
              <a:defRPr/>
            </a:pPr>
            <a:r>
              <a:rPr lang="fr-FR" sz="1800" dirty="0" smtClean="0">
                <a:solidFill>
                  <a:prstClr val="black"/>
                </a:solidFill>
                <a:latin typeface="+mj-lt"/>
                <a:ea typeface="Verdana" pitchFamily="34" charset="0"/>
              </a:rPr>
              <a:t> Complété par un affichage général</a:t>
            </a:r>
          </a:p>
          <a:p>
            <a:pPr marL="0" indent="0" algn="just" eaLnBrk="1" fontAlgn="auto" hangingPunct="1">
              <a:spcBef>
                <a:spcPts val="0"/>
              </a:spcBef>
              <a:spcAft>
                <a:spcPts val="0"/>
              </a:spcAft>
              <a:buFontTx/>
              <a:buChar char="-"/>
              <a:defRPr/>
            </a:pPr>
            <a:endParaRPr lang="fr-FR" sz="1800" dirty="0" smtClean="0">
              <a:solidFill>
                <a:prstClr val="black"/>
              </a:solidFill>
              <a:latin typeface="+mj-lt"/>
              <a:ea typeface="Verdana" pitchFamily="34" charset="0"/>
            </a:endParaRPr>
          </a:p>
          <a:p>
            <a:pPr marL="0" indent="0" algn="just" eaLnBrk="1" fontAlgn="auto" hangingPunct="1">
              <a:spcBef>
                <a:spcPts val="0"/>
              </a:spcBef>
              <a:spcAft>
                <a:spcPts val="0"/>
              </a:spcAft>
              <a:buNone/>
              <a:defRPr/>
            </a:pPr>
            <a:r>
              <a:rPr lang="fr-FR" sz="1800" b="1" u="sng" dirty="0" smtClean="0">
                <a:solidFill>
                  <a:prstClr val="black"/>
                </a:solidFill>
                <a:latin typeface="+mj-lt"/>
                <a:ea typeface="Verdana" pitchFamily="34" charset="0"/>
              </a:rPr>
              <a:t>Lors </a:t>
            </a:r>
            <a:r>
              <a:rPr lang="fr-FR" sz="1800" b="1" u="sng" dirty="0" smtClean="0">
                <a:solidFill>
                  <a:prstClr val="black"/>
                </a:solidFill>
                <a:latin typeface="+mj-lt"/>
                <a:ea typeface="Verdana" pitchFamily="34" charset="0"/>
              </a:rPr>
              <a:t>de chaque contact avec le salarié, l’information demandée se concentre sur 2 points, sans donner / demander d’information supplémentaire sur l’état de santé </a:t>
            </a:r>
            <a:r>
              <a:rPr lang="fr-FR" sz="1800" dirty="0" smtClean="0">
                <a:solidFill>
                  <a:prstClr val="black"/>
                </a:solidFill>
                <a:latin typeface="+mj-lt"/>
                <a:ea typeface="Verdana" pitchFamily="34" charset="0"/>
              </a:rPr>
              <a:t>:</a:t>
            </a:r>
          </a:p>
          <a:p>
            <a:pPr marL="0" indent="0" algn="just" eaLnBrk="1" fontAlgn="auto" hangingPunct="1">
              <a:spcBef>
                <a:spcPts val="0"/>
              </a:spcBef>
              <a:spcAft>
                <a:spcPts val="0"/>
              </a:spcAft>
              <a:buFont typeface="Wingdings" pitchFamily="2" charset="2"/>
              <a:buChar char="Ø"/>
              <a:defRPr/>
            </a:pPr>
            <a:endParaRPr lang="fr-FR" sz="1800" dirty="0" smtClean="0">
              <a:solidFill>
                <a:prstClr val="black"/>
              </a:solidFill>
              <a:latin typeface="+mj-lt"/>
              <a:ea typeface="Verdana" pitchFamily="34" charset="0"/>
            </a:endParaRPr>
          </a:p>
          <a:p>
            <a:pPr marL="0" indent="0" algn="just" eaLnBrk="1" fontAlgn="auto" hangingPunct="1">
              <a:spcBef>
                <a:spcPts val="0"/>
              </a:spcBef>
              <a:spcAft>
                <a:spcPts val="0"/>
              </a:spcAft>
              <a:buFont typeface="Wingdings" pitchFamily="2" charset="2"/>
              <a:buChar char="Ø"/>
              <a:defRPr/>
            </a:pPr>
            <a:r>
              <a:rPr lang="fr-FR" sz="1800" dirty="0" smtClean="0">
                <a:solidFill>
                  <a:prstClr val="black"/>
                </a:solidFill>
                <a:latin typeface="+mj-lt"/>
                <a:ea typeface="Verdana" pitchFamily="34" charset="0"/>
              </a:rPr>
              <a:t> Salarié symptomatique, susceptible d’être contaminé : oui / non </a:t>
            </a:r>
          </a:p>
          <a:p>
            <a:pPr marL="0" indent="0" algn="just" eaLnBrk="1" fontAlgn="auto" hangingPunct="1">
              <a:spcBef>
                <a:spcPts val="0"/>
              </a:spcBef>
              <a:spcAft>
                <a:spcPts val="0"/>
              </a:spcAft>
              <a:buFont typeface="Wingdings" pitchFamily="2" charset="2"/>
              <a:buChar char="Ø"/>
              <a:defRPr/>
            </a:pPr>
            <a:r>
              <a:rPr lang="fr-FR" sz="1800" dirty="0" smtClean="0">
                <a:solidFill>
                  <a:prstClr val="black"/>
                </a:solidFill>
                <a:latin typeface="+mj-lt"/>
                <a:ea typeface="Verdana" pitchFamily="34" charset="0"/>
              </a:rPr>
              <a:t> Salarié confirmé contaminé / testé positif : oui / non </a:t>
            </a:r>
          </a:p>
          <a:p>
            <a:pPr marL="0" indent="0" algn="just" eaLnBrk="1" fontAlgn="auto" hangingPunct="1">
              <a:spcBef>
                <a:spcPts val="0"/>
              </a:spcBef>
              <a:spcAft>
                <a:spcPts val="0"/>
              </a:spcAft>
              <a:buFontTx/>
              <a:buChar char="-"/>
              <a:defRPr/>
            </a:pPr>
            <a:endParaRPr lang="fr-FR" sz="1800" dirty="0" smtClean="0">
              <a:solidFill>
                <a:prstClr val="black"/>
              </a:solidFill>
              <a:latin typeface="+mj-lt"/>
              <a:ea typeface="Verdana" pitchFamily="34" charset="0"/>
            </a:endParaRPr>
          </a:p>
          <a:p>
            <a:pPr marL="0" indent="0" algn="just" eaLnBrk="1" fontAlgn="auto" hangingPunct="1">
              <a:spcBef>
                <a:spcPts val="0"/>
              </a:spcBef>
              <a:spcAft>
                <a:spcPts val="0"/>
              </a:spcAft>
              <a:buFontTx/>
              <a:buChar char="-"/>
              <a:defRPr/>
            </a:pPr>
            <a:endParaRPr lang="fr-FR" sz="1800" dirty="0" smtClean="0">
              <a:solidFill>
                <a:prstClr val="black"/>
              </a:solidFill>
              <a:latin typeface="+mj-lt"/>
              <a:ea typeface="Verdana" pitchFamily="34" charset="0"/>
            </a:endParaRPr>
          </a:p>
          <a:p>
            <a:pPr>
              <a:defRPr/>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3713" y="188913"/>
            <a:ext cx="7096125" cy="1143000"/>
          </a:xfrm>
        </p:spPr>
        <p:txBody>
          <a:bodyPr/>
          <a:lstStyle/>
          <a:p>
            <a:pPr>
              <a:defRPr/>
            </a:pPr>
            <a:r>
              <a:rPr lang="fr-FR" sz="2800" dirty="0" smtClean="0"/>
              <a:t>Recueil du </a:t>
            </a:r>
            <a:r>
              <a:rPr lang="fr-FR" sz="2800" dirty="0" smtClean="0">
                <a:solidFill>
                  <a:schemeClr val="accent2">
                    <a:lumMod val="75000"/>
                  </a:schemeClr>
                </a:solidFill>
              </a:rPr>
              <a:t>consentement</a:t>
            </a:r>
            <a:r>
              <a:rPr lang="fr-FR" sz="2800" dirty="0" smtClean="0"/>
              <a:t> écrit</a:t>
            </a:r>
            <a:endParaRPr lang="fr-FR" sz="2800" dirty="0"/>
          </a:p>
        </p:txBody>
      </p:sp>
      <p:sp>
        <p:nvSpPr>
          <p:cNvPr id="4" name="Rectangle 3"/>
          <p:cNvSpPr/>
          <p:nvPr/>
        </p:nvSpPr>
        <p:spPr>
          <a:xfrm>
            <a:off x="684213" y="1268413"/>
            <a:ext cx="8208962" cy="5509200"/>
          </a:xfrm>
          <a:prstGeom prst="rect">
            <a:avLst/>
          </a:prstGeom>
        </p:spPr>
        <p:txBody>
          <a:bodyPr>
            <a:spAutoFit/>
          </a:bodyPr>
          <a:lstStyle/>
          <a:p>
            <a:pPr>
              <a:defRPr/>
            </a:pPr>
            <a:endParaRPr lang="fr-FR" sz="1600" dirty="0" smtClean="0"/>
          </a:p>
          <a:p>
            <a:pPr>
              <a:defRPr/>
            </a:pPr>
            <a:r>
              <a:rPr lang="fr-FR" sz="1600" dirty="0" smtClean="0"/>
              <a:t>Consentement </a:t>
            </a:r>
            <a:r>
              <a:rPr lang="fr-FR" sz="1600" dirty="0"/>
              <a:t>spécifique demandé auprès du salarié concerné pour </a:t>
            </a:r>
            <a:r>
              <a:rPr lang="fr-FR" sz="1600" dirty="0">
                <a:solidFill>
                  <a:schemeClr val="accent2">
                    <a:lumMod val="75000"/>
                  </a:schemeClr>
                </a:solidFill>
              </a:rPr>
              <a:t>divulguer son identité</a:t>
            </a:r>
            <a:r>
              <a:rPr lang="fr-FR" sz="1600" dirty="0"/>
              <a:t> dans le but de faciliter la protection des autres salariés.</a:t>
            </a:r>
          </a:p>
          <a:p>
            <a:pPr>
              <a:defRPr/>
            </a:pPr>
            <a:endParaRPr lang="fr-FR" sz="1600" dirty="0"/>
          </a:p>
          <a:p>
            <a:pPr>
              <a:defRPr/>
            </a:pPr>
            <a:r>
              <a:rPr lang="fr-FR" sz="1600" dirty="0"/>
              <a:t>Nécessairement recueilli par un </a:t>
            </a:r>
            <a:r>
              <a:rPr lang="fr-FR" sz="1600" dirty="0">
                <a:solidFill>
                  <a:schemeClr val="accent2">
                    <a:lumMod val="75000"/>
                  </a:schemeClr>
                </a:solidFill>
              </a:rPr>
              <a:t>écrit</a:t>
            </a:r>
            <a:r>
              <a:rPr lang="fr-FR" sz="1600" dirty="0"/>
              <a:t> du salarié concerné.</a:t>
            </a:r>
          </a:p>
          <a:p>
            <a:pPr>
              <a:defRPr/>
            </a:pPr>
            <a:endParaRPr lang="fr-FR" sz="1600" dirty="0"/>
          </a:p>
          <a:p>
            <a:pPr>
              <a:defRPr/>
            </a:pPr>
            <a:r>
              <a:rPr lang="fr-FR" sz="1600" u="sng" dirty="0"/>
              <a:t>3 options :</a:t>
            </a:r>
          </a:p>
          <a:p>
            <a:pPr marL="342900" indent="-342900">
              <a:buFont typeface="+mj-lt"/>
              <a:buAutoNum type="arabicPeriod"/>
              <a:defRPr/>
            </a:pPr>
            <a:r>
              <a:rPr lang="fr-FR" sz="1600" dirty="0" smtClean="0">
                <a:solidFill>
                  <a:schemeClr val="accent2">
                    <a:lumMod val="75000"/>
                  </a:schemeClr>
                </a:solidFill>
              </a:rPr>
              <a:t>Refus</a:t>
            </a:r>
            <a:r>
              <a:rPr lang="fr-FR" sz="1600" dirty="0" smtClean="0"/>
              <a:t> </a:t>
            </a:r>
            <a:r>
              <a:rPr lang="fr-FR" sz="1600" dirty="0"/>
              <a:t>de divulgation de </a:t>
            </a:r>
            <a:r>
              <a:rPr lang="fr-FR" sz="1600" dirty="0" smtClean="0"/>
              <a:t>l’identité.</a:t>
            </a:r>
          </a:p>
          <a:p>
            <a:pPr marL="342900" indent="-342900">
              <a:buFont typeface="+mj-lt"/>
              <a:buAutoNum type="arabicPeriod"/>
              <a:defRPr/>
            </a:pPr>
            <a:r>
              <a:rPr lang="fr-FR" sz="1600" dirty="0" smtClean="0"/>
              <a:t>Acceptation</a:t>
            </a:r>
            <a:r>
              <a:rPr lang="fr-FR" sz="1600" dirty="0" smtClean="0">
                <a:solidFill>
                  <a:schemeClr val="accent6"/>
                </a:solidFill>
              </a:rPr>
              <a:t> </a:t>
            </a:r>
            <a:r>
              <a:rPr lang="fr-FR" sz="1600" dirty="0">
                <a:solidFill>
                  <a:schemeClr val="accent2">
                    <a:lumMod val="75000"/>
                  </a:schemeClr>
                </a:solidFill>
              </a:rPr>
              <a:t>limitée</a:t>
            </a:r>
            <a:r>
              <a:rPr lang="fr-FR" sz="1600" dirty="0">
                <a:solidFill>
                  <a:schemeClr val="accent6"/>
                </a:solidFill>
              </a:rPr>
              <a:t> </a:t>
            </a:r>
            <a:r>
              <a:rPr lang="fr-FR" sz="1600" dirty="0"/>
              <a:t>aux contacts listés par le salarié </a:t>
            </a:r>
            <a:r>
              <a:rPr lang="fr-FR" sz="1600" dirty="0" smtClean="0"/>
              <a:t>contaminé.</a:t>
            </a:r>
          </a:p>
          <a:p>
            <a:pPr marL="342900" indent="-342900">
              <a:buFont typeface="+mj-lt"/>
              <a:buAutoNum type="arabicPeriod"/>
              <a:defRPr/>
            </a:pPr>
            <a:r>
              <a:rPr lang="fr-FR" sz="1600" dirty="0" smtClean="0"/>
              <a:t>Acceptation </a:t>
            </a:r>
            <a:r>
              <a:rPr lang="fr-FR" sz="1600" dirty="0"/>
              <a:t>pour information </a:t>
            </a:r>
            <a:r>
              <a:rPr lang="fr-FR" sz="1600" dirty="0">
                <a:solidFill>
                  <a:schemeClr val="accent2">
                    <a:lumMod val="75000"/>
                  </a:schemeClr>
                </a:solidFill>
              </a:rPr>
              <a:t>de l’ensemble </a:t>
            </a:r>
            <a:r>
              <a:rPr lang="fr-FR" sz="1600" dirty="0"/>
              <a:t>de l’entreprise ou des intervenants sur site.</a:t>
            </a:r>
          </a:p>
          <a:p>
            <a:pPr>
              <a:buFontTx/>
              <a:buChar char="-"/>
              <a:defRPr/>
            </a:pPr>
            <a:endParaRPr lang="fr-FR" sz="1600" dirty="0"/>
          </a:p>
          <a:p>
            <a:pPr>
              <a:defRPr/>
            </a:pPr>
            <a:r>
              <a:rPr lang="fr-FR" sz="1600" dirty="0"/>
              <a:t>Pour rappel, le refus n’entraîne aucune sanction, et l’entreprise n’a aucun moyen de contraintes.</a:t>
            </a:r>
          </a:p>
          <a:p>
            <a:pPr>
              <a:defRPr/>
            </a:pPr>
            <a:endParaRPr lang="fr-FR" sz="1600" dirty="0"/>
          </a:p>
          <a:p>
            <a:pPr>
              <a:defRPr/>
            </a:pPr>
            <a:r>
              <a:rPr lang="fr-FR" sz="1600" dirty="0"/>
              <a:t>Liste des contacts à risque remplie par salarié et/ou complétée par l’entreprise </a:t>
            </a:r>
            <a:r>
              <a:rPr lang="fr-FR" sz="1600" dirty="0">
                <a:solidFill>
                  <a:schemeClr val="accent2">
                    <a:lumMod val="75000"/>
                  </a:schemeClr>
                </a:solidFill>
              </a:rPr>
              <a:t>sans solliciter consentement des personnes dont données enregistrées.</a:t>
            </a:r>
          </a:p>
          <a:p>
            <a:pPr>
              <a:defRPr/>
            </a:pPr>
            <a:r>
              <a:rPr lang="fr-FR" sz="1600" dirty="0"/>
              <a:t>Ces données sont enregistrées pour </a:t>
            </a:r>
            <a:r>
              <a:rPr lang="fr-FR" sz="1600" dirty="0">
                <a:solidFill>
                  <a:schemeClr val="accent2">
                    <a:lumMod val="75000"/>
                  </a:schemeClr>
                </a:solidFill>
              </a:rPr>
              <a:t>motifs d’intérêt public </a:t>
            </a:r>
            <a:r>
              <a:rPr lang="fr-FR" sz="1600" dirty="0"/>
              <a:t>dans le domaine de la santé.</a:t>
            </a:r>
          </a:p>
          <a:p>
            <a:pPr>
              <a:defRPr/>
            </a:pPr>
            <a:endParaRPr lang="fr-FR" sz="1600" dirty="0"/>
          </a:p>
          <a:p>
            <a:pPr>
              <a:defRPr/>
            </a:pPr>
            <a:r>
              <a:rPr lang="fr-FR" sz="1600" dirty="0"/>
              <a:t>Archivage des listes dans </a:t>
            </a:r>
            <a:r>
              <a:rPr lang="fr-FR" sz="1600" dirty="0">
                <a:solidFill>
                  <a:schemeClr val="accent2">
                    <a:lumMod val="75000"/>
                  </a:schemeClr>
                </a:solidFill>
              </a:rPr>
              <a:t>dossier sécurisé </a:t>
            </a:r>
            <a:r>
              <a:rPr lang="fr-FR" sz="1600" dirty="0"/>
              <a:t>(ex: restriction d’accès)</a:t>
            </a:r>
          </a:p>
          <a:p>
            <a:pPr>
              <a:defRPr/>
            </a:pPr>
            <a:endParaRPr lang="fr-FR" sz="1600" dirty="0"/>
          </a:p>
          <a:p>
            <a:pPr>
              <a:defRPr/>
            </a:pPr>
            <a:r>
              <a:rPr lang="fr-FR" sz="1600" dirty="0"/>
              <a:t>Destruction des listes au plus tard en </a:t>
            </a:r>
            <a:r>
              <a:rPr lang="fr-FR" sz="1600" dirty="0">
                <a:solidFill>
                  <a:schemeClr val="accent2">
                    <a:lumMod val="75000"/>
                  </a:schemeClr>
                </a:solidFill>
              </a:rPr>
              <a:t>fin de crise sanitaire</a:t>
            </a:r>
            <a:r>
              <a:rPr lang="fr-FR" sz="16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1547813" y="260350"/>
            <a:ext cx="7096125" cy="1143000"/>
          </a:xfrm>
        </p:spPr>
        <p:txBody>
          <a:bodyPr/>
          <a:lstStyle/>
          <a:p>
            <a:r>
              <a:rPr lang="fr-FR" sz="2800" dirty="0" smtClean="0"/>
              <a:t>Exemple de liste de contact a </a:t>
            </a:r>
            <a:r>
              <a:rPr lang="fr-FR" sz="2800" dirty="0" smtClean="0"/>
              <a:t>risque :</a:t>
            </a:r>
            <a:br>
              <a:rPr lang="fr-FR" sz="2800" dirty="0" smtClean="0"/>
            </a:br>
            <a:r>
              <a:rPr lang="fr-FR" sz="2400" i="1" dirty="0" smtClean="0">
                <a:solidFill>
                  <a:schemeClr val="accent2">
                    <a:lumMod val="75000"/>
                  </a:schemeClr>
                </a:solidFill>
              </a:rPr>
              <a:t>Cliquez sur l’image pour télécharger le fichier</a:t>
            </a:r>
            <a:r>
              <a:rPr lang="fr-FR" sz="2400" i="1" dirty="0" smtClean="0">
                <a:solidFill>
                  <a:schemeClr val="accent2">
                    <a:lumMod val="75000"/>
                  </a:schemeClr>
                </a:solidFill>
              </a:rPr>
              <a:t> </a:t>
            </a:r>
            <a:endParaRPr lang="fr-FR" sz="2400" i="1" dirty="0" smtClean="0">
              <a:solidFill>
                <a:schemeClr val="accent2">
                  <a:lumMod val="75000"/>
                </a:schemeClr>
              </a:solidFill>
            </a:endParaRPr>
          </a:p>
        </p:txBody>
      </p:sp>
      <p:pic>
        <p:nvPicPr>
          <p:cNvPr id="14339" name="Picture 2">
            <a:hlinkClick r:id="rId2"/>
          </p:cNvPr>
          <p:cNvPicPr>
            <a:picLocks noGrp="1" noChangeAspect="1" noChangeArrowheads="1"/>
          </p:cNvPicPr>
          <p:nvPr>
            <p:ph idx="1"/>
          </p:nvPr>
        </p:nvPicPr>
        <p:blipFill>
          <a:blip r:embed="rId3"/>
          <a:srcRect/>
          <a:stretch>
            <a:fillRect/>
          </a:stretch>
        </p:blipFill>
        <p:spPr>
          <a:xfrm>
            <a:off x="323850" y="2060575"/>
            <a:ext cx="8640763" cy="3600450"/>
          </a:xfr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p:txBody>
          <a:bodyPr/>
          <a:lstStyle/>
          <a:p>
            <a:r>
              <a:rPr lang="fr-FR" smtClean="0"/>
              <a:t>Sources</a:t>
            </a:r>
          </a:p>
        </p:txBody>
      </p:sp>
      <p:sp>
        <p:nvSpPr>
          <p:cNvPr id="15363" name="Espace réservé du contenu 2"/>
          <p:cNvSpPr>
            <a:spLocks noGrp="1"/>
          </p:cNvSpPr>
          <p:nvPr>
            <p:ph idx="1"/>
          </p:nvPr>
        </p:nvSpPr>
        <p:spPr>
          <a:xfrm>
            <a:off x="395288" y="1916113"/>
            <a:ext cx="8748712" cy="4210050"/>
          </a:xfrm>
        </p:spPr>
        <p:txBody>
          <a:bodyPr/>
          <a:lstStyle/>
          <a:p>
            <a:pPr algn="just">
              <a:buNone/>
            </a:pPr>
            <a:r>
              <a:rPr lang="fr-FR" sz="2000" b="1" dirty="0" smtClean="0">
                <a:solidFill>
                  <a:schemeClr val="accent4">
                    <a:lumMod val="95000"/>
                    <a:lumOff val="5000"/>
                  </a:schemeClr>
                </a:solidFill>
                <a:hlinkClick r:id="rId2"/>
              </a:rPr>
              <a:t>Source </a:t>
            </a:r>
            <a:r>
              <a:rPr lang="fr-FR" sz="2000" b="1" dirty="0" err="1" smtClean="0">
                <a:solidFill>
                  <a:schemeClr val="accent4">
                    <a:lumMod val="95000"/>
                    <a:lumOff val="5000"/>
                  </a:schemeClr>
                </a:solidFill>
                <a:hlinkClick r:id="rId2"/>
              </a:rPr>
              <a:t>Ministere</a:t>
            </a:r>
            <a:r>
              <a:rPr lang="fr-FR" sz="2000" b="1" dirty="0" smtClean="0">
                <a:solidFill>
                  <a:schemeClr val="accent4">
                    <a:lumMod val="95000"/>
                    <a:lumOff val="5000"/>
                  </a:schemeClr>
                </a:solidFill>
                <a:hlinkClick r:id="rId2"/>
              </a:rPr>
              <a:t> </a:t>
            </a:r>
            <a:r>
              <a:rPr lang="fr-FR" sz="2000" b="1" dirty="0" smtClean="0">
                <a:solidFill>
                  <a:schemeClr val="accent4">
                    <a:lumMod val="95000"/>
                    <a:lumOff val="5000"/>
                  </a:schemeClr>
                </a:solidFill>
                <a:hlinkClick r:id="rId2"/>
              </a:rPr>
              <a:t>du travail </a:t>
            </a:r>
            <a:r>
              <a:rPr lang="fr-FR" sz="2000" b="1" u="sng" dirty="0" smtClean="0">
                <a:solidFill>
                  <a:schemeClr val="accent4">
                    <a:lumMod val="95000"/>
                    <a:lumOff val="5000"/>
                  </a:schemeClr>
                </a:solidFill>
                <a:hlinkClick r:id="rId2"/>
              </a:rPr>
              <a:t>: </a:t>
            </a:r>
            <a:endParaRPr lang="fr-FR" sz="2000" b="1" u="sng" dirty="0" smtClean="0">
              <a:solidFill>
                <a:schemeClr val="accent4">
                  <a:lumMod val="95000"/>
                  <a:lumOff val="5000"/>
                </a:schemeClr>
              </a:solidFill>
              <a:hlinkClick r:id="rId2"/>
            </a:endParaRPr>
          </a:p>
          <a:p>
            <a:pPr algn="just">
              <a:buFontTx/>
              <a:buNone/>
            </a:pPr>
            <a:r>
              <a:rPr lang="fr-FR" sz="2000" u="sng" dirty="0" smtClean="0">
                <a:hlinkClick r:id="rId3"/>
              </a:rPr>
              <a:t>https</a:t>
            </a:r>
            <a:r>
              <a:rPr lang="fr-FR" sz="2000" u="sng" dirty="0" smtClean="0">
                <a:hlinkClick r:id="rId3"/>
              </a:rPr>
              <a:t>://</a:t>
            </a:r>
            <a:r>
              <a:rPr lang="fr-FR" sz="2000" u="sng" dirty="0" smtClean="0">
                <a:hlinkClick r:id="rId3"/>
              </a:rPr>
              <a:t>travailemploi.gouv.fr/IMG/pdf/covid19_conduite_tenir_suspicion.pdf</a:t>
            </a:r>
            <a:endParaRPr lang="fr-FR" sz="2000" u="sng" dirty="0" smtClean="0"/>
          </a:p>
          <a:p>
            <a:pPr algn="just">
              <a:buFontTx/>
              <a:buNone/>
            </a:pPr>
            <a:endParaRPr lang="fr-FR" sz="2000" u="sng" dirty="0" smtClean="0"/>
          </a:p>
          <a:p>
            <a:pPr algn="just">
              <a:buFontTx/>
              <a:buNone/>
            </a:pPr>
            <a:r>
              <a:rPr lang="fr-FR" sz="2000" dirty="0" smtClean="0">
                <a:hlinkClick r:id="rId4"/>
              </a:rPr>
              <a:t>https://</a:t>
            </a:r>
            <a:r>
              <a:rPr lang="fr-FR" sz="2000" dirty="0" smtClean="0">
                <a:hlinkClick r:id="rId4"/>
              </a:rPr>
              <a:t>travail-emploi.gouv.fr/le-ministere-en-action/coronavirus-covid-19/reprise-de-l-activite/article/protocole-national-de-deconfinement-pour-les-entreprises-pour-assurer-la</a:t>
            </a:r>
            <a:endParaRPr lang="fr-FR" sz="2000" dirty="0" smtClean="0"/>
          </a:p>
          <a:p>
            <a:pPr algn="just">
              <a:buFontTx/>
              <a:buNone/>
            </a:pPr>
            <a:endParaRPr lang="fr-FR" sz="2000" u="sng" dirty="0" smtClean="0"/>
          </a:p>
          <a:p>
            <a:pPr algn="just">
              <a:buNone/>
            </a:pPr>
            <a:r>
              <a:rPr lang="fr-FR" sz="2000" b="1" dirty="0" smtClean="0">
                <a:solidFill>
                  <a:schemeClr val="accent4">
                    <a:lumMod val="95000"/>
                    <a:lumOff val="5000"/>
                  </a:schemeClr>
                </a:solidFill>
                <a:hlinkClick r:id="rId5"/>
              </a:rPr>
              <a:t>Source Ameli.fr :</a:t>
            </a:r>
            <a:endParaRPr lang="fr-FR" sz="2000" b="1" dirty="0" smtClean="0">
              <a:solidFill>
                <a:schemeClr val="accent4">
                  <a:lumMod val="95000"/>
                  <a:lumOff val="5000"/>
                </a:schemeClr>
              </a:solidFill>
              <a:hlinkClick r:id="rId5"/>
            </a:endParaRPr>
          </a:p>
          <a:p>
            <a:pPr algn="just">
              <a:buFontTx/>
              <a:buNone/>
            </a:pPr>
            <a:r>
              <a:rPr lang="fr-FR" sz="2000" u="sng" dirty="0" smtClean="0">
                <a:hlinkClick r:id="rId5"/>
              </a:rPr>
              <a:t> </a:t>
            </a:r>
            <a:r>
              <a:rPr lang="fr-FR" sz="2000" u="sng" dirty="0" smtClean="0">
                <a:hlinkClick r:id="rId5"/>
              </a:rPr>
              <a:t>https://</a:t>
            </a:r>
            <a:r>
              <a:rPr lang="fr-FR" sz="2000" u="sng" dirty="0" smtClean="0">
                <a:hlinkClick r:id="rId5"/>
              </a:rPr>
              <a:t>www.ameli.fr/medecin/actualites/les-medecins-au-coeur-du-circuit-de-contact-tracing-des-patients-covid-19</a:t>
            </a:r>
            <a:endParaRPr lang="fr-FR" sz="2000" u="sng" dirty="0" smtClean="0"/>
          </a:p>
          <a:p>
            <a:pPr algn="just">
              <a:buFontTx/>
              <a:buNone/>
            </a:pPr>
            <a:endParaRPr lang="fr-FR" sz="2000" u="sng" dirty="0" smtClean="0">
              <a:solidFill>
                <a:srgbClr val="C00000"/>
              </a:solidFill>
            </a:endParaRPr>
          </a:p>
          <a:p>
            <a:pPr algn="just">
              <a:buFontTx/>
              <a:buNone/>
            </a:pPr>
            <a:r>
              <a:rPr lang="fr-FR" sz="2000" i="1" dirty="0" smtClean="0">
                <a:solidFill>
                  <a:srgbClr val="C00000"/>
                </a:solidFill>
              </a:rPr>
              <a:t>Compagnie des alpes : Que faire en cas de salarié déclarant des symptômes ou testé positif ? </a:t>
            </a:r>
            <a:endParaRPr lang="fr-FR" sz="2000" i="1" dirty="0" smtClean="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1619250" y="476250"/>
            <a:ext cx="7096125" cy="1143000"/>
          </a:xfrm>
        </p:spPr>
        <p:txBody>
          <a:bodyPr/>
          <a:lstStyle/>
          <a:p>
            <a:r>
              <a:rPr lang="fr-FR" dirty="0" smtClean="0"/>
              <a:t>Objectif  </a:t>
            </a:r>
          </a:p>
        </p:txBody>
      </p:sp>
      <p:sp>
        <p:nvSpPr>
          <p:cNvPr id="3" name="Espace réservé du contenu 2"/>
          <p:cNvSpPr>
            <a:spLocks noGrp="1"/>
          </p:cNvSpPr>
          <p:nvPr>
            <p:ph idx="1"/>
          </p:nvPr>
        </p:nvSpPr>
        <p:spPr>
          <a:xfrm>
            <a:off x="717550" y="1844675"/>
            <a:ext cx="8030914" cy="3776663"/>
          </a:xfrm>
        </p:spPr>
        <p:txBody>
          <a:bodyPr/>
          <a:lstStyle/>
          <a:p>
            <a:pPr algn="ctr">
              <a:buFontTx/>
              <a:buNone/>
              <a:defRPr/>
            </a:pPr>
            <a:r>
              <a:rPr lang="fr-FR" b="1" dirty="0" smtClean="0">
                <a:solidFill>
                  <a:schemeClr val="accent2">
                    <a:lumMod val="75000"/>
                  </a:schemeClr>
                </a:solidFill>
                <a:latin typeface="+mj-lt"/>
                <a:ea typeface="Verdana" pitchFamily="34" charset="0"/>
              </a:rPr>
              <a:t>Protéger la santé </a:t>
            </a:r>
            <a:r>
              <a:rPr lang="fr-FR" b="1" dirty="0" smtClean="0">
                <a:latin typeface="+mj-lt"/>
                <a:ea typeface="Verdana" pitchFamily="34" charset="0"/>
              </a:rPr>
              <a:t>des salariés par la limitation des contaminations en entreprise </a:t>
            </a:r>
          </a:p>
          <a:p>
            <a:pPr algn="just">
              <a:buFontTx/>
              <a:buNone/>
              <a:defRPr/>
            </a:pPr>
            <a:endParaRPr lang="fr-FR" sz="2800" b="1" i="1" dirty="0" smtClean="0">
              <a:ea typeface="Verdana" pitchFamily="34" charset="0"/>
            </a:endParaRPr>
          </a:p>
          <a:p>
            <a:pPr algn="just">
              <a:buFontTx/>
              <a:buNone/>
              <a:defRPr/>
            </a:pPr>
            <a:r>
              <a:rPr lang="fr-FR" sz="2800" i="1" dirty="0" smtClean="0">
                <a:ea typeface="Verdana" pitchFamily="34" charset="0"/>
              </a:rPr>
              <a:t>Cette protection dépend de </a:t>
            </a:r>
            <a:r>
              <a:rPr lang="fr-FR" sz="2800" i="1" dirty="0" smtClean="0">
                <a:solidFill>
                  <a:schemeClr val="accent4"/>
                </a:solidFill>
                <a:ea typeface="Verdana" pitchFamily="34" charset="0"/>
              </a:rPr>
              <a:t>la</a:t>
            </a:r>
            <a:r>
              <a:rPr lang="fr-FR" sz="2800" i="1" dirty="0" smtClean="0">
                <a:solidFill>
                  <a:schemeClr val="accent6"/>
                </a:solidFill>
                <a:ea typeface="Verdana" pitchFamily="34" charset="0"/>
              </a:rPr>
              <a:t> </a:t>
            </a:r>
            <a:r>
              <a:rPr lang="fr-FR" sz="2800" i="1" dirty="0" smtClean="0">
                <a:solidFill>
                  <a:schemeClr val="accent2">
                    <a:lumMod val="75000"/>
                  </a:schemeClr>
                </a:solidFill>
                <a:ea typeface="Verdana" pitchFamily="34" charset="0"/>
              </a:rPr>
              <a:t>rapidité</a:t>
            </a:r>
            <a:r>
              <a:rPr lang="fr-FR" sz="2800" i="1" dirty="0" smtClean="0">
                <a:solidFill>
                  <a:schemeClr val="accent6"/>
                </a:solidFill>
                <a:ea typeface="Verdana" pitchFamily="34" charset="0"/>
              </a:rPr>
              <a:t> </a:t>
            </a:r>
            <a:r>
              <a:rPr lang="fr-FR" sz="2800" i="1" dirty="0" smtClean="0">
                <a:ea typeface="Verdana" pitchFamily="34" charset="0"/>
              </a:rPr>
              <a:t>d’identification des personnes contacts et des procédures appliquées.</a:t>
            </a:r>
            <a:endParaRPr lang="fr-FR" sz="28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Espace réservé du numéro de diapositive 5"/>
          <p:cNvSpPr>
            <a:spLocks noGrp="1"/>
          </p:cNvSpPr>
          <p:nvPr>
            <p:ph type="sldNum" sz="quarter" idx="12"/>
          </p:nvPr>
        </p:nvSpPr>
        <p:spPr>
          <a:noFill/>
          <a:ln>
            <a:miter lim="800000"/>
            <a:headEnd/>
            <a:tailEnd/>
          </a:ln>
        </p:spPr>
        <p:txBody>
          <a:bodyPr/>
          <a:lstStyle/>
          <a:p>
            <a:fld id="{37DEA474-3EF3-4D9A-9F9C-7AE44DA03313}" type="slidenum">
              <a:rPr lang="fr-FR" altLang="fr-FR" smtClean="0"/>
              <a:pPr/>
              <a:t>3</a:t>
            </a:fld>
            <a:endParaRPr lang="fr-FR" altLang="fr-FR" smtClean="0"/>
          </a:p>
        </p:txBody>
      </p:sp>
      <p:sp>
        <p:nvSpPr>
          <p:cNvPr id="4099" name="Rectangle 2"/>
          <p:cNvSpPr>
            <a:spLocks noGrp="1" noChangeArrowheads="1"/>
          </p:cNvSpPr>
          <p:nvPr>
            <p:ph type="title"/>
          </p:nvPr>
        </p:nvSpPr>
        <p:spPr>
          <a:xfrm>
            <a:off x="1619250" y="260350"/>
            <a:ext cx="7096125" cy="1143000"/>
          </a:xfrm>
        </p:spPr>
        <p:txBody>
          <a:bodyPr/>
          <a:lstStyle/>
          <a:p>
            <a:pPr eaLnBrk="1" hangingPunct="1"/>
            <a:r>
              <a:rPr lang="fr-FR" altLang="fr-FR" smtClean="0"/>
              <a:t>Sommaire</a:t>
            </a:r>
          </a:p>
        </p:txBody>
      </p:sp>
      <p:sp>
        <p:nvSpPr>
          <p:cNvPr id="5" name="Rectangle 4"/>
          <p:cNvSpPr/>
          <p:nvPr/>
        </p:nvSpPr>
        <p:spPr>
          <a:xfrm>
            <a:off x="827088" y="1700213"/>
            <a:ext cx="8316912" cy="4678204"/>
          </a:xfrm>
          <a:prstGeom prst="rect">
            <a:avLst/>
          </a:prstGeom>
        </p:spPr>
        <p:txBody>
          <a:bodyPr>
            <a:spAutoFit/>
          </a:bodyPr>
          <a:lstStyle/>
          <a:p>
            <a:pPr>
              <a:buFontTx/>
              <a:buChar char="-"/>
              <a:defRPr/>
            </a:pPr>
            <a:r>
              <a:rPr lang="fr-FR" sz="2000" b="1" dirty="0">
                <a:ea typeface="Verdana" pitchFamily="34" charset="0"/>
              </a:rPr>
              <a:t> Cas en entreprise :  que faire</a:t>
            </a:r>
            <a:r>
              <a:rPr lang="fr-FR" sz="2000" b="1" dirty="0" smtClean="0">
                <a:ea typeface="Verdana" pitchFamily="34" charset="0"/>
              </a:rPr>
              <a:t>?</a:t>
            </a:r>
          </a:p>
          <a:p>
            <a:pPr>
              <a:defRPr/>
            </a:pPr>
            <a:endParaRPr lang="fr-FR" sz="2000" b="1" dirty="0">
              <a:ea typeface="Verdana" pitchFamily="34" charset="0"/>
            </a:endParaRPr>
          </a:p>
          <a:p>
            <a:pPr lvl="1">
              <a:buFontTx/>
              <a:buChar char="-"/>
              <a:defRPr/>
            </a:pPr>
            <a:r>
              <a:rPr lang="fr-FR" sz="2000" dirty="0">
                <a:ea typeface="Verdana" pitchFamily="34" charset="0"/>
              </a:rPr>
              <a:t> pour le </a:t>
            </a:r>
            <a:r>
              <a:rPr lang="fr-FR" sz="2000" dirty="0" smtClean="0">
                <a:ea typeface="Verdana" pitchFamily="34" charset="0"/>
              </a:rPr>
              <a:t>salarié ?</a:t>
            </a:r>
            <a:endParaRPr lang="fr-FR" sz="2000" dirty="0">
              <a:latin typeface="+mj-lt"/>
              <a:ea typeface="Verdana" pitchFamily="34" charset="0"/>
            </a:endParaRPr>
          </a:p>
          <a:p>
            <a:pPr>
              <a:defRPr/>
            </a:pPr>
            <a:r>
              <a:rPr lang="fr-FR" sz="2000" dirty="0">
                <a:latin typeface="+mj-lt"/>
                <a:ea typeface="Verdana" pitchFamily="34" charset="0"/>
              </a:rPr>
              <a:t>	1.Salarié(e) symptomatique, sans signe de gravité</a:t>
            </a:r>
            <a:br>
              <a:rPr lang="fr-FR" sz="2000" dirty="0">
                <a:latin typeface="+mj-lt"/>
                <a:ea typeface="Verdana" pitchFamily="34" charset="0"/>
              </a:rPr>
            </a:br>
            <a:r>
              <a:rPr lang="fr-FR" sz="2000" dirty="0">
                <a:latin typeface="+mj-lt"/>
                <a:ea typeface="Verdana" pitchFamily="34" charset="0"/>
              </a:rPr>
              <a:t>	2. Salarié(e) ayant des symptômes graves</a:t>
            </a:r>
            <a:br>
              <a:rPr lang="fr-FR" sz="2000" dirty="0">
                <a:latin typeface="+mj-lt"/>
                <a:ea typeface="Verdana" pitchFamily="34" charset="0"/>
              </a:rPr>
            </a:br>
            <a:r>
              <a:rPr lang="fr-FR" sz="2000" dirty="0">
                <a:latin typeface="+mj-lt"/>
                <a:ea typeface="Verdana" pitchFamily="34" charset="0"/>
              </a:rPr>
              <a:t>	3. Salarié(e) avec confirmation de contamination COVID </a:t>
            </a:r>
            <a:r>
              <a:rPr lang="fr-FR" sz="2000" dirty="0" smtClean="0">
                <a:latin typeface="+mj-lt"/>
                <a:ea typeface="Verdana" pitchFamily="34" charset="0"/>
              </a:rPr>
              <a:t>19</a:t>
            </a:r>
          </a:p>
          <a:p>
            <a:pPr>
              <a:defRPr/>
            </a:pPr>
            <a:endParaRPr lang="fr-FR" sz="2000" dirty="0">
              <a:latin typeface="+mj-lt"/>
              <a:ea typeface="Verdana" pitchFamily="34" charset="0"/>
            </a:endParaRPr>
          </a:p>
          <a:p>
            <a:pPr>
              <a:defRPr/>
            </a:pPr>
            <a:r>
              <a:rPr lang="fr-FR" sz="2000" dirty="0">
                <a:latin typeface="+mj-lt"/>
                <a:ea typeface="Verdana" pitchFamily="34" charset="0"/>
              </a:rPr>
              <a:t>       - pour le reste du </a:t>
            </a:r>
            <a:r>
              <a:rPr lang="fr-FR" sz="2000" dirty="0" smtClean="0">
                <a:latin typeface="+mj-lt"/>
                <a:ea typeface="Verdana" pitchFamily="34" charset="0"/>
              </a:rPr>
              <a:t>personnel ?</a:t>
            </a:r>
            <a:endParaRPr lang="fr-FR" sz="2000" dirty="0">
              <a:latin typeface="+mj-lt"/>
              <a:ea typeface="Verdana" pitchFamily="34" charset="0"/>
            </a:endParaRPr>
          </a:p>
          <a:p>
            <a:pPr>
              <a:defRPr/>
            </a:pPr>
            <a:endParaRPr lang="fr-FR" sz="2000" dirty="0">
              <a:latin typeface="+mj-lt"/>
              <a:ea typeface="Verdana" pitchFamily="34" charset="0"/>
            </a:endParaRPr>
          </a:p>
          <a:p>
            <a:pPr>
              <a:buFontTx/>
              <a:buChar char="-"/>
              <a:defRPr/>
            </a:pPr>
            <a:endParaRPr lang="fr-FR" sz="2000" dirty="0">
              <a:latin typeface="+mj-lt"/>
              <a:ea typeface="Verdana" pitchFamily="34" charset="0"/>
            </a:endParaRPr>
          </a:p>
          <a:p>
            <a:pPr>
              <a:buFontTx/>
              <a:buChar char="-"/>
              <a:defRPr/>
            </a:pPr>
            <a:r>
              <a:rPr lang="fr-FR" sz="2000" b="1" dirty="0">
                <a:latin typeface="+mj-lt"/>
                <a:ea typeface="Verdana" pitchFamily="34" charset="0"/>
              </a:rPr>
              <a:t> Protection des données personnelles </a:t>
            </a:r>
          </a:p>
          <a:p>
            <a:pPr>
              <a:buFontTx/>
              <a:buChar char="-"/>
              <a:defRPr/>
            </a:pPr>
            <a:endParaRPr lang="fr-FR" sz="2000" b="1" dirty="0">
              <a:latin typeface="+mj-lt"/>
              <a:ea typeface="Verdana" pitchFamily="34" charset="0"/>
            </a:endParaRPr>
          </a:p>
          <a:p>
            <a:pPr>
              <a:buFontTx/>
              <a:buChar char="-"/>
              <a:defRPr/>
            </a:pPr>
            <a:r>
              <a:rPr lang="fr-FR" sz="2000" b="1" dirty="0">
                <a:latin typeface="+mj-lt"/>
                <a:ea typeface="Verdana" pitchFamily="34" charset="0"/>
              </a:rPr>
              <a:t> Exemple de liste de </a:t>
            </a:r>
            <a:r>
              <a:rPr lang="fr-FR" sz="2000" b="1" dirty="0" err="1">
                <a:latin typeface="+mj-lt"/>
                <a:ea typeface="Verdana" pitchFamily="34" charset="0"/>
              </a:rPr>
              <a:t>tracing</a:t>
            </a:r>
            <a:r>
              <a:rPr lang="fr-FR" sz="2000" b="1" dirty="0">
                <a:latin typeface="+mj-lt"/>
                <a:ea typeface="Verdana" pitchFamily="34" charset="0"/>
              </a:rPr>
              <a:t> contact a risque </a:t>
            </a:r>
          </a:p>
          <a:p>
            <a:pPr>
              <a:defRPr/>
            </a:pPr>
            <a:endParaRPr lang="fr-FR" sz="2000" dirty="0">
              <a:latin typeface="+mj-lt"/>
              <a:ea typeface="Verdana" pitchFamily="34" charset="0"/>
            </a:endParaRPr>
          </a:p>
          <a:p>
            <a:pPr>
              <a:defRPr/>
            </a:pPr>
            <a:endParaRPr lang="fr-FR" sz="1800" b="1" dirty="0">
              <a:latin typeface="+mj-lt"/>
              <a:ea typeface="Verdan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a:xfrm>
            <a:off x="1547813" y="332135"/>
            <a:ext cx="7096125" cy="936625"/>
          </a:xfrm>
        </p:spPr>
        <p:txBody>
          <a:bodyPr/>
          <a:lstStyle/>
          <a:p>
            <a:r>
              <a:rPr lang="fr-FR" sz="2800" dirty="0" smtClean="0"/>
              <a:t>Pour le salarié en question ???</a:t>
            </a:r>
          </a:p>
        </p:txBody>
      </p:sp>
      <p:sp>
        <p:nvSpPr>
          <p:cNvPr id="3" name="Espace réservé du contenu 2"/>
          <p:cNvSpPr>
            <a:spLocks noGrp="1"/>
          </p:cNvSpPr>
          <p:nvPr>
            <p:ph idx="1"/>
          </p:nvPr>
        </p:nvSpPr>
        <p:spPr>
          <a:xfrm>
            <a:off x="684213" y="1557338"/>
            <a:ext cx="8172450" cy="3771900"/>
          </a:xfrm>
        </p:spPr>
        <p:txBody>
          <a:bodyPr/>
          <a:lstStyle/>
          <a:p>
            <a:pPr marL="457200" indent="-457200" algn="just">
              <a:buFont typeface="+mj-lt"/>
              <a:buAutoNum type="arabicPeriod"/>
              <a:defRPr/>
            </a:pPr>
            <a:r>
              <a:rPr lang="fr-FR" sz="2000" dirty="0" smtClean="0"/>
              <a:t>L’accompagnant présent sur les lieux (ex: responsable) fait porter un </a:t>
            </a:r>
            <a:r>
              <a:rPr lang="fr-FR" sz="2000" dirty="0" smtClean="0">
                <a:solidFill>
                  <a:schemeClr val="accent2">
                    <a:lumMod val="75000"/>
                  </a:schemeClr>
                </a:solidFill>
              </a:rPr>
              <a:t>masque</a:t>
            </a:r>
            <a:r>
              <a:rPr lang="fr-FR" sz="2000" dirty="0" smtClean="0"/>
              <a:t> au salarié concerné et aux autres accompagnants, et fait appliquer les </a:t>
            </a:r>
            <a:r>
              <a:rPr lang="fr-FR" sz="2000" dirty="0" smtClean="0">
                <a:solidFill>
                  <a:schemeClr val="accent2">
                    <a:lumMod val="75000"/>
                  </a:schemeClr>
                </a:solidFill>
              </a:rPr>
              <a:t>gestes barrières</a:t>
            </a:r>
          </a:p>
          <a:p>
            <a:pPr marL="457200" indent="-457200" algn="just">
              <a:buFont typeface="+mj-lt"/>
              <a:buAutoNum type="arabicPeriod"/>
              <a:defRPr/>
            </a:pPr>
            <a:endParaRPr lang="fr-FR" sz="2000" dirty="0" smtClean="0">
              <a:solidFill>
                <a:schemeClr val="accent2">
                  <a:lumMod val="75000"/>
                </a:schemeClr>
              </a:solidFill>
            </a:endParaRPr>
          </a:p>
          <a:p>
            <a:pPr marL="457200" indent="-457200" algn="just">
              <a:buFont typeface="+mj-lt"/>
              <a:buAutoNum type="arabicPeriod"/>
              <a:defRPr/>
            </a:pPr>
            <a:r>
              <a:rPr lang="fr-FR" sz="2000" dirty="0" smtClean="0"/>
              <a:t>L’accompagnant </a:t>
            </a:r>
            <a:r>
              <a:rPr lang="fr-FR" sz="2000" dirty="0" smtClean="0">
                <a:solidFill>
                  <a:schemeClr val="accent2">
                    <a:lumMod val="75000"/>
                  </a:schemeClr>
                </a:solidFill>
              </a:rPr>
              <a:t>isole</a:t>
            </a:r>
            <a:r>
              <a:rPr lang="fr-FR" sz="2000" dirty="0" smtClean="0"/>
              <a:t> « confidentiellement » le salarié des autres personnels dans une pièce dédiée (à privilégier)</a:t>
            </a:r>
          </a:p>
          <a:p>
            <a:pPr marL="457200" indent="-457200" algn="just">
              <a:buFont typeface="+mj-lt"/>
              <a:buAutoNum type="arabicPeriod"/>
              <a:defRPr/>
            </a:pPr>
            <a:endParaRPr lang="fr-FR" sz="2000" dirty="0" smtClean="0"/>
          </a:p>
          <a:p>
            <a:pPr marL="457200" indent="-457200" algn="just">
              <a:buFont typeface="+mj-lt"/>
              <a:buAutoNum type="arabicPeriod"/>
              <a:defRPr/>
            </a:pPr>
            <a:r>
              <a:rPr lang="fr-FR" sz="2000" dirty="0" smtClean="0"/>
              <a:t>L’accompagnant </a:t>
            </a:r>
            <a:r>
              <a:rPr lang="fr-FR" sz="2000" dirty="0" smtClean="0">
                <a:solidFill>
                  <a:schemeClr val="accent2">
                    <a:lumMod val="75000"/>
                  </a:schemeClr>
                </a:solidFill>
              </a:rPr>
              <a:t>alerte</a:t>
            </a:r>
            <a:r>
              <a:rPr lang="fr-FR" sz="2000" dirty="0" smtClean="0"/>
              <a:t> le Secouriste au Travail (SST) et le Référent COVID ou son responsable afin de solliciter leur aide.</a:t>
            </a:r>
          </a:p>
          <a:p>
            <a:pPr marL="457200" indent="-457200" algn="just">
              <a:buFont typeface="+mj-lt"/>
              <a:buAutoNum type="arabicPeriod"/>
              <a:defRPr/>
            </a:pPr>
            <a:endParaRPr lang="fr-FR" sz="2000" dirty="0" smtClean="0"/>
          </a:p>
          <a:p>
            <a:pPr marL="457200" indent="-457200" algn="just">
              <a:buFont typeface="+mj-lt"/>
              <a:buAutoNum type="arabicPeriod"/>
              <a:defRPr/>
            </a:pPr>
            <a:r>
              <a:rPr lang="fr-FR" sz="2000" dirty="0" smtClean="0"/>
              <a:t>L’accompagnant et le SST/Référent COVID recherchent les </a:t>
            </a:r>
            <a:r>
              <a:rPr lang="fr-FR" sz="2000" dirty="0" smtClean="0">
                <a:solidFill>
                  <a:schemeClr val="accent2">
                    <a:lumMod val="75000"/>
                  </a:schemeClr>
                </a:solidFill>
              </a:rPr>
              <a:t>signes de gravité </a:t>
            </a:r>
            <a:r>
              <a:rPr lang="fr-FR" sz="2000" dirty="0" smtClean="0"/>
              <a:t>et demandent au salarié d’appeler son médecin traitant ou le médecin du travail pour confirmer l’absence de signe de gravité.</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548680"/>
            <a:ext cx="6480720" cy="830997"/>
          </a:xfrm>
          <a:prstGeom prst="rect">
            <a:avLst/>
          </a:prstGeom>
        </p:spPr>
        <p:txBody>
          <a:bodyPr>
            <a:spAutoFit/>
          </a:bodyPr>
          <a:lstStyle/>
          <a:p>
            <a:pPr marL="457200" indent="-457200" algn="ctr">
              <a:buFontTx/>
              <a:buAutoNum type="arabicPeriod"/>
              <a:defRPr/>
            </a:pPr>
            <a:r>
              <a:rPr lang="fr-FR" dirty="0">
                <a:ln>
                  <a:solidFill>
                    <a:schemeClr val="tx1">
                      <a:lumMod val="85000"/>
                      <a:lumOff val="15000"/>
                    </a:schemeClr>
                  </a:solidFill>
                </a:ln>
                <a:latin typeface="+mj-lt"/>
                <a:ea typeface="Verdana" pitchFamily="34" charset="0"/>
              </a:rPr>
              <a:t>Salarié ayant des symptômes </a:t>
            </a:r>
            <a:r>
              <a:rPr lang="fr-FR" dirty="0">
                <a:ln>
                  <a:solidFill>
                    <a:schemeClr val="tx1">
                      <a:lumMod val="85000"/>
                      <a:lumOff val="15000"/>
                    </a:schemeClr>
                  </a:solidFill>
                </a:ln>
                <a:solidFill>
                  <a:schemeClr val="accent6"/>
                </a:solidFill>
                <a:latin typeface="+mj-lt"/>
                <a:ea typeface="Verdana" pitchFamily="34" charset="0"/>
              </a:rPr>
              <a:t>sans signes de gravité</a:t>
            </a:r>
            <a:endParaRPr lang="fr-FR" dirty="0">
              <a:solidFill>
                <a:schemeClr val="accent6"/>
              </a:solidFill>
              <a:latin typeface="+mj-lt"/>
            </a:endParaRPr>
          </a:p>
        </p:txBody>
      </p:sp>
      <p:pic>
        <p:nvPicPr>
          <p:cNvPr id="6147" name="Picture 2"/>
          <p:cNvPicPr>
            <a:picLocks noChangeAspect="1" noChangeArrowheads="1"/>
          </p:cNvPicPr>
          <p:nvPr/>
        </p:nvPicPr>
        <p:blipFill>
          <a:blip r:embed="rId2"/>
          <a:srcRect/>
          <a:stretch>
            <a:fillRect/>
          </a:stretch>
        </p:blipFill>
        <p:spPr bwMode="auto">
          <a:xfrm>
            <a:off x="35496" y="1495254"/>
            <a:ext cx="8891961" cy="5102098"/>
          </a:xfrm>
          <a:prstGeom prst="rect">
            <a:avLst/>
          </a:prstGeom>
          <a:noFill/>
          <a:ln w="9525" algn="ctr">
            <a:noFill/>
            <a:miter lim="800000"/>
            <a:headEnd/>
            <a:tailEnd/>
          </a:ln>
        </p:spPr>
      </p:pic>
      <p:sp>
        <p:nvSpPr>
          <p:cNvPr id="6148" name="ZoneTexte 5"/>
          <p:cNvSpPr txBox="1">
            <a:spLocks noChangeArrowheads="1"/>
          </p:cNvSpPr>
          <p:nvPr/>
        </p:nvSpPr>
        <p:spPr bwMode="auto">
          <a:xfrm>
            <a:off x="6084888" y="6453188"/>
            <a:ext cx="2808287" cy="277812"/>
          </a:xfrm>
          <a:prstGeom prst="rect">
            <a:avLst/>
          </a:prstGeom>
          <a:noFill/>
          <a:ln w="9525">
            <a:noFill/>
            <a:miter lim="800000"/>
            <a:headEnd/>
            <a:tailEnd/>
          </a:ln>
        </p:spPr>
        <p:txBody>
          <a:bodyPr>
            <a:spAutoFit/>
          </a:bodyPr>
          <a:lstStyle/>
          <a:p>
            <a:r>
              <a:rPr lang="fr-FR" sz="800"/>
              <a:t>source : </a:t>
            </a:r>
            <a:r>
              <a:rPr lang="fr-FR" sz="1200"/>
              <a:t> </a:t>
            </a:r>
            <a:r>
              <a:rPr lang="fr-FR" sz="800"/>
              <a:t>compagnie des alpes  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91680" y="548680"/>
            <a:ext cx="6480720" cy="461665"/>
          </a:xfrm>
          <a:prstGeom prst="rect">
            <a:avLst/>
          </a:prstGeom>
        </p:spPr>
        <p:txBody>
          <a:bodyPr>
            <a:spAutoFit/>
          </a:bodyPr>
          <a:lstStyle/>
          <a:p>
            <a:pPr marL="457200" indent="-457200" algn="ctr">
              <a:defRPr/>
            </a:pPr>
            <a:r>
              <a:rPr lang="fr-FR" dirty="0">
                <a:ln>
                  <a:solidFill>
                    <a:schemeClr val="tx1">
                      <a:lumMod val="85000"/>
                      <a:lumOff val="15000"/>
                    </a:schemeClr>
                  </a:solidFill>
                </a:ln>
                <a:latin typeface="+mj-lt"/>
                <a:ea typeface="Verdana" pitchFamily="34" charset="0"/>
              </a:rPr>
              <a:t>2. Salarié ayant des </a:t>
            </a:r>
            <a:r>
              <a:rPr lang="fr-FR" dirty="0">
                <a:ln>
                  <a:solidFill>
                    <a:schemeClr val="tx1">
                      <a:lumMod val="85000"/>
                      <a:lumOff val="15000"/>
                    </a:schemeClr>
                  </a:solidFill>
                </a:ln>
                <a:solidFill>
                  <a:schemeClr val="accent6"/>
                </a:solidFill>
                <a:latin typeface="+mj-lt"/>
                <a:ea typeface="Verdana" pitchFamily="34" charset="0"/>
              </a:rPr>
              <a:t>symptômes graves</a:t>
            </a:r>
            <a:endParaRPr lang="fr-FR" dirty="0">
              <a:solidFill>
                <a:schemeClr val="accent6"/>
              </a:solidFill>
              <a:latin typeface="+mj-lt"/>
            </a:endParaRPr>
          </a:p>
        </p:txBody>
      </p:sp>
      <p:sp>
        <p:nvSpPr>
          <p:cNvPr id="7171" name="ZoneTexte 3"/>
          <p:cNvSpPr txBox="1">
            <a:spLocks noChangeArrowheads="1"/>
          </p:cNvSpPr>
          <p:nvPr/>
        </p:nvSpPr>
        <p:spPr bwMode="auto">
          <a:xfrm>
            <a:off x="6084888" y="6453188"/>
            <a:ext cx="2808287" cy="277812"/>
          </a:xfrm>
          <a:prstGeom prst="rect">
            <a:avLst/>
          </a:prstGeom>
          <a:noFill/>
          <a:ln w="9525">
            <a:noFill/>
            <a:miter lim="800000"/>
            <a:headEnd/>
            <a:tailEnd/>
          </a:ln>
        </p:spPr>
        <p:txBody>
          <a:bodyPr>
            <a:spAutoFit/>
          </a:bodyPr>
          <a:lstStyle/>
          <a:p>
            <a:r>
              <a:rPr lang="fr-FR" sz="800"/>
              <a:t>source : </a:t>
            </a:r>
            <a:r>
              <a:rPr lang="fr-FR" sz="1200"/>
              <a:t> </a:t>
            </a:r>
            <a:r>
              <a:rPr lang="fr-FR" sz="800"/>
              <a:t>compagnie des alpes  2020</a:t>
            </a:r>
          </a:p>
        </p:txBody>
      </p:sp>
      <p:pic>
        <p:nvPicPr>
          <p:cNvPr id="7172" name="Picture 3"/>
          <p:cNvPicPr>
            <a:picLocks noChangeAspect="1" noChangeArrowheads="1"/>
          </p:cNvPicPr>
          <p:nvPr/>
        </p:nvPicPr>
        <p:blipFill>
          <a:blip r:embed="rId2"/>
          <a:srcRect/>
          <a:stretch>
            <a:fillRect/>
          </a:stretch>
        </p:blipFill>
        <p:spPr bwMode="auto">
          <a:xfrm>
            <a:off x="35496" y="1556792"/>
            <a:ext cx="8928991" cy="5301208"/>
          </a:xfrm>
          <a:prstGeom prst="rect">
            <a:avLst/>
          </a:prstGeom>
          <a:noFill/>
          <a:ln w="9525" algn="ctr">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1680" y="548680"/>
            <a:ext cx="6480720" cy="461665"/>
          </a:xfrm>
          <a:prstGeom prst="rect">
            <a:avLst/>
          </a:prstGeom>
        </p:spPr>
        <p:txBody>
          <a:bodyPr>
            <a:spAutoFit/>
          </a:bodyPr>
          <a:lstStyle/>
          <a:p>
            <a:pPr marL="457200" indent="-457200" algn="ctr">
              <a:defRPr/>
            </a:pPr>
            <a:r>
              <a:rPr lang="fr-FR" dirty="0">
                <a:ln>
                  <a:solidFill>
                    <a:schemeClr val="tx1">
                      <a:lumMod val="85000"/>
                      <a:lumOff val="15000"/>
                    </a:schemeClr>
                  </a:solidFill>
                </a:ln>
                <a:latin typeface="+mj-lt"/>
                <a:ea typeface="Verdana" pitchFamily="34" charset="0"/>
              </a:rPr>
              <a:t>3. Salarié testé et confirmé </a:t>
            </a:r>
            <a:r>
              <a:rPr lang="fr-FR" dirty="0">
                <a:ln>
                  <a:solidFill>
                    <a:schemeClr val="tx1">
                      <a:lumMod val="85000"/>
                      <a:lumOff val="15000"/>
                    </a:schemeClr>
                  </a:solidFill>
                </a:ln>
                <a:solidFill>
                  <a:schemeClr val="accent6"/>
                </a:solidFill>
                <a:latin typeface="+mj-lt"/>
                <a:ea typeface="Verdana" pitchFamily="34" charset="0"/>
              </a:rPr>
              <a:t>positif Covid 19 </a:t>
            </a:r>
            <a:endParaRPr lang="fr-FR" dirty="0">
              <a:solidFill>
                <a:schemeClr val="accent6"/>
              </a:solidFill>
              <a:latin typeface="+mj-lt"/>
            </a:endParaRPr>
          </a:p>
        </p:txBody>
      </p:sp>
      <p:sp>
        <p:nvSpPr>
          <p:cNvPr id="8195" name="ZoneTexte 3"/>
          <p:cNvSpPr txBox="1">
            <a:spLocks noChangeArrowheads="1"/>
          </p:cNvSpPr>
          <p:nvPr/>
        </p:nvSpPr>
        <p:spPr bwMode="auto">
          <a:xfrm>
            <a:off x="6084888" y="6453188"/>
            <a:ext cx="2808287" cy="277812"/>
          </a:xfrm>
          <a:prstGeom prst="rect">
            <a:avLst/>
          </a:prstGeom>
          <a:noFill/>
          <a:ln w="9525">
            <a:noFill/>
            <a:miter lim="800000"/>
            <a:headEnd/>
            <a:tailEnd/>
          </a:ln>
        </p:spPr>
        <p:txBody>
          <a:bodyPr>
            <a:spAutoFit/>
          </a:bodyPr>
          <a:lstStyle/>
          <a:p>
            <a:r>
              <a:rPr lang="fr-FR" sz="800"/>
              <a:t>source : </a:t>
            </a:r>
            <a:r>
              <a:rPr lang="fr-FR" sz="1200"/>
              <a:t> </a:t>
            </a:r>
            <a:r>
              <a:rPr lang="fr-FR" sz="800"/>
              <a:t>compagnie des alpes  2020</a:t>
            </a:r>
          </a:p>
        </p:txBody>
      </p:sp>
      <p:pic>
        <p:nvPicPr>
          <p:cNvPr id="8196" name="Picture 3"/>
          <p:cNvPicPr>
            <a:picLocks noChangeAspect="1" noChangeArrowheads="1"/>
          </p:cNvPicPr>
          <p:nvPr/>
        </p:nvPicPr>
        <p:blipFill>
          <a:blip r:embed="rId2"/>
          <a:srcRect/>
          <a:stretch>
            <a:fillRect/>
          </a:stretch>
        </p:blipFill>
        <p:spPr bwMode="auto">
          <a:xfrm>
            <a:off x="35496" y="1412776"/>
            <a:ext cx="9108504" cy="5142159"/>
          </a:xfrm>
          <a:prstGeom prst="rect">
            <a:avLst/>
          </a:prstGeom>
          <a:noFill/>
          <a:ln w="9525" algn="ctr">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a:xfrm>
            <a:off x="1692275" y="260350"/>
            <a:ext cx="7096125" cy="1143000"/>
          </a:xfrm>
        </p:spPr>
        <p:txBody>
          <a:bodyPr/>
          <a:lstStyle/>
          <a:p>
            <a:r>
              <a:rPr lang="fr-FR" sz="2800" dirty="0" smtClean="0"/>
              <a:t>Pour le reste du personnel ???</a:t>
            </a:r>
          </a:p>
        </p:txBody>
      </p:sp>
      <p:sp>
        <p:nvSpPr>
          <p:cNvPr id="5" name="Titre 1"/>
          <p:cNvSpPr>
            <a:spLocks noGrp="1"/>
          </p:cNvSpPr>
          <p:nvPr>
            <p:ph idx="1"/>
          </p:nvPr>
        </p:nvSpPr>
        <p:spPr>
          <a:xfrm>
            <a:off x="684213" y="1412875"/>
            <a:ext cx="8351837" cy="5184775"/>
          </a:xfrm>
        </p:spPr>
        <p:txBody>
          <a:bodyPr/>
          <a:lstStyle/>
          <a:p>
            <a:pPr algn="just">
              <a:buFontTx/>
              <a:buNone/>
              <a:defRPr/>
            </a:pPr>
            <a:r>
              <a:rPr lang="fr-FR" sz="2000" dirty="0" smtClean="0"/>
              <a:t>Qu’elle que soit la gravité des symptômes, l’employeur : </a:t>
            </a:r>
          </a:p>
          <a:p>
            <a:pPr algn="just">
              <a:buFontTx/>
              <a:buNone/>
              <a:defRPr/>
            </a:pPr>
            <a:endParaRPr lang="fr-FR" sz="2000" dirty="0" smtClean="0"/>
          </a:p>
          <a:p>
            <a:pPr marL="457200" indent="-457200" algn="just">
              <a:buFont typeface="+mj-lt"/>
              <a:buAutoNum type="arabicPeriod"/>
              <a:defRPr/>
            </a:pPr>
            <a:r>
              <a:rPr lang="fr-FR" sz="2000" dirty="0" smtClean="0"/>
              <a:t>s’assure que le </a:t>
            </a:r>
            <a:r>
              <a:rPr lang="fr-FR" sz="2000" dirty="0" smtClean="0">
                <a:solidFill>
                  <a:schemeClr val="accent2">
                    <a:lumMod val="75000"/>
                  </a:schemeClr>
                </a:solidFill>
              </a:rPr>
              <a:t>Référent COVID 19 </a:t>
            </a:r>
            <a:r>
              <a:rPr lang="fr-FR" sz="2000" dirty="0" smtClean="0"/>
              <a:t>du site est prévenu.</a:t>
            </a:r>
          </a:p>
          <a:p>
            <a:pPr marL="457200" indent="-457200" algn="just">
              <a:buFont typeface="+mj-lt"/>
              <a:buAutoNum type="arabicPeriod"/>
              <a:defRPr/>
            </a:pPr>
            <a:endParaRPr lang="fr-FR" sz="2000" dirty="0" smtClean="0"/>
          </a:p>
          <a:p>
            <a:pPr marL="457200" indent="-457200" algn="just">
              <a:buFont typeface="+mj-lt"/>
              <a:buAutoNum type="arabicPeriod"/>
              <a:defRPr/>
            </a:pPr>
            <a:r>
              <a:rPr lang="fr-FR" sz="2000" dirty="0" smtClean="0"/>
              <a:t>se met en contact avec le </a:t>
            </a:r>
            <a:r>
              <a:rPr lang="fr-FR" sz="2000" dirty="0" smtClean="0">
                <a:solidFill>
                  <a:schemeClr val="accent2">
                    <a:lumMod val="75000"/>
                  </a:schemeClr>
                </a:solidFill>
              </a:rPr>
              <a:t>service de santé au travail </a:t>
            </a:r>
            <a:r>
              <a:rPr lang="fr-FR" sz="2000" dirty="0" smtClean="0"/>
              <a:t>et suit les instructions.</a:t>
            </a:r>
          </a:p>
          <a:p>
            <a:pPr marL="457200" indent="-457200" algn="just">
              <a:buFont typeface="+mj-lt"/>
              <a:buAutoNum type="arabicPeriod"/>
              <a:defRPr/>
            </a:pPr>
            <a:endParaRPr lang="fr-FR" sz="2000" dirty="0" smtClean="0"/>
          </a:p>
          <a:p>
            <a:pPr marL="457200" indent="-457200" algn="just">
              <a:buFont typeface="+mj-lt"/>
              <a:buAutoNum type="arabicPeriod"/>
              <a:defRPr/>
            </a:pPr>
            <a:r>
              <a:rPr lang="fr-FR" sz="2000" dirty="0" smtClean="0"/>
              <a:t>condamne le lieu ou le poste de travail du collaborateur concerné jusqu’à son </a:t>
            </a:r>
            <a:r>
              <a:rPr lang="fr-FR" sz="2000" dirty="0" smtClean="0">
                <a:solidFill>
                  <a:schemeClr val="accent2">
                    <a:lumMod val="75000"/>
                  </a:schemeClr>
                </a:solidFill>
              </a:rPr>
              <a:t>nettoyage</a:t>
            </a:r>
            <a:r>
              <a:rPr lang="fr-FR" sz="2000" dirty="0" smtClean="0">
                <a:solidFill>
                  <a:schemeClr val="accent6"/>
                </a:solidFill>
              </a:rPr>
              <a:t> </a:t>
            </a:r>
            <a:r>
              <a:rPr lang="fr-FR" sz="2000" dirty="0" smtClean="0"/>
              <a:t>avec un produit tensio-actif adapté.</a:t>
            </a:r>
          </a:p>
          <a:p>
            <a:pPr marL="457200" indent="-457200" algn="just">
              <a:buFont typeface="+mj-lt"/>
              <a:buAutoNum type="arabicPeriod"/>
              <a:defRPr/>
            </a:pPr>
            <a:endParaRPr lang="fr-FR" sz="2000" dirty="0" smtClean="0"/>
          </a:p>
          <a:p>
            <a:pPr marL="457200" indent="-457200" algn="just">
              <a:buFont typeface="+mj-lt"/>
              <a:buAutoNum type="arabicPeriod"/>
              <a:defRPr/>
            </a:pPr>
            <a:r>
              <a:rPr lang="fr-FR" sz="2000" dirty="0" smtClean="0"/>
              <a:t>autorise le</a:t>
            </a:r>
            <a:r>
              <a:rPr lang="fr-FR" sz="2000" dirty="0" smtClean="0">
                <a:solidFill>
                  <a:schemeClr val="accent4"/>
                </a:solidFill>
              </a:rPr>
              <a:t> retour des équipes </a:t>
            </a:r>
            <a:r>
              <a:rPr lang="fr-FR" sz="2000" dirty="0" smtClean="0"/>
              <a:t>dans la zone concernée.</a:t>
            </a:r>
          </a:p>
          <a:p>
            <a:pPr marL="457200" indent="-457200" algn="just">
              <a:buFont typeface="+mj-lt"/>
              <a:buAutoNum type="arabicPeriod"/>
              <a:defRPr/>
            </a:pPr>
            <a:endParaRPr lang="fr-FR" sz="2000" dirty="0" smtClean="0"/>
          </a:p>
          <a:p>
            <a:pPr marL="457200" indent="-457200" algn="just">
              <a:buFont typeface="+mj-lt"/>
              <a:buAutoNum type="arabicPeriod"/>
              <a:defRPr/>
            </a:pPr>
            <a:r>
              <a:rPr lang="fr-FR" sz="2000" dirty="0" smtClean="0"/>
              <a:t>demande au collaborateur concerné de tenir l’entreprise informée des résultats du test.</a:t>
            </a:r>
            <a:endParaRPr lang="fr-FR" sz="1600" dirty="0" smtClean="0"/>
          </a:p>
          <a:p>
            <a:pPr algn="just">
              <a:buFontTx/>
              <a:buNone/>
              <a:defRPr/>
            </a:pPr>
            <a:endParaRPr lang="fr-FR" sz="1400" dirty="0" smtClean="0"/>
          </a:p>
          <a:p>
            <a:pPr>
              <a:buFontTx/>
              <a:buNone/>
              <a:defRPr/>
            </a:pPr>
            <a:endParaRPr lang="fr-FR" sz="2800" dirty="0" smtClean="0"/>
          </a:p>
          <a:p>
            <a:pPr>
              <a:buFontTx/>
              <a:buNone/>
              <a:defRPr/>
            </a:pPr>
            <a:endParaRPr lang="fr-F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4213" y="1556792"/>
            <a:ext cx="8002587" cy="3776663"/>
          </a:xfrm>
        </p:spPr>
        <p:txBody>
          <a:bodyPr/>
          <a:lstStyle/>
          <a:p>
            <a:pPr marL="457200" indent="-457200" algn="just">
              <a:buNone/>
              <a:defRPr/>
            </a:pPr>
            <a:r>
              <a:rPr lang="fr-FR" sz="2000" b="1" dirty="0" smtClean="0"/>
              <a:t>Si cas  COVID est confirmé :</a:t>
            </a:r>
          </a:p>
          <a:p>
            <a:pPr marL="457200" indent="-457200" algn="just">
              <a:buNone/>
              <a:defRPr/>
            </a:pPr>
            <a:endParaRPr lang="fr-FR" sz="2000" b="1" dirty="0" smtClean="0"/>
          </a:p>
          <a:p>
            <a:pPr marL="457200" indent="-457200" algn="just">
              <a:buFont typeface="+mj-lt"/>
              <a:buAutoNum type="arabicPeriod"/>
              <a:defRPr/>
            </a:pPr>
            <a:r>
              <a:rPr lang="fr-FR" sz="2000" dirty="0" smtClean="0"/>
              <a:t>Sur </a:t>
            </a:r>
            <a:r>
              <a:rPr lang="fr-FR" sz="2000" dirty="0" smtClean="0"/>
              <a:t>la base de la liste initiée par le salarié, l’employeur complète la </a:t>
            </a:r>
            <a:r>
              <a:rPr lang="fr-FR" sz="2000" dirty="0" smtClean="0">
                <a:hlinkClick r:id="rId2"/>
              </a:rPr>
              <a:t>fiche de contacts à risque en entreprise</a:t>
            </a:r>
            <a:r>
              <a:rPr lang="fr-FR" sz="2000" dirty="0" smtClean="0"/>
              <a:t>, et la met à disposition de l’Assurance Maladie ou du Médecin sur leur demande.</a:t>
            </a:r>
          </a:p>
          <a:p>
            <a:pPr marL="457200" indent="-457200" algn="just">
              <a:buFont typeface="+mj-lt"/>
              <a:buAutoNum type="arabicPeriod"/>
              <a:defRPr/>
            </a:pPr>
            <a:endParaRPr lang="fr-FR" sz="2000" dirty="0" smtClean="0"/>
          </a:p>
          <a:p>
            <a:pPr marL="457200" indent="-457200" algn="just">
              <a:buFont typeface="+mj-lt"/>
              <a:buAutoNum type="arabicPeriod"/>
              <a:defRPr/>
            </a:pPr>
            <a:r>
              <a:rPr lang="fr-FR" sz="2000" dirty="0" smtClean="0"/>
              <a:t>L’employeur </a:t>
            </a:r>
            <a:r>
              <a:rPr lang="fr-FR" sz="2000" dirty="0" smtClean="0"/>
              <a:t>incite les cas contacts à risque en entreprise à </a:t>
            </a:r>
            <a:r>
              <a:rPr lang="fr-FR" sz="2000" dirty="0" smtClean="0">
                <a:solidFill>
                  <a:schemeClr val="accent2">
                    <a:lumMod val="75000"/>
                  </a:schemeClr>
                </a:solidFill>
              </a:rPr>
              <a:t>surveiller</a:t>
            </a:r>
            <a:r>
              <a:rPr lang="fr-FR" sz="2000" dirty="0" smtClean="0"/>
              <a:t> la survenue d’éventuels  symptômes de la maladie.</a:t>
            </a:r>
          </a:p>
          <a:p>
            <a:pPr marL="457200" indent="-457200" algn="just">
              <a:buFont typeface="+mj-lt"/>
              <a:buAutoNum type="arabicPeriod"/>
              <a:defRPr/>
            </a:pPr>
            <a:endParaRPr lang="fr-FR" sz="2000" dirty="0" smtClean="0"/>
          </a:p>
          <a:p>
            <a:pPr marL="457200" indent="-457200" algn="just">
              <a:buFont typeface="+mj-lt"/>
              <a:buAutoNum type="arabicPeriod"/>
              <a:defRPr/>
            </a:pPr>
            <a:r>
              <a:rPr lang="fr-FR" sz="2000" dirty="0" smtClean="0"/>
              <a:t>Suivant </a:t>
            </a:r>
            <a:r>
              <a:rPr lang="fr-FR" sz="2000" dirty="0" smtClean="0"/>
              <a:t>les préconisations du Service de Santé au Travail, l’employeur </a:t>
            </a:r>
            <a:r>
              <a:rPr lang="fr-FR" sz="2000" dirty="0" smtClean="0">
                <a:solidFill>
                  <a:schemeClr val="accent2">
                    <a:lumMod val="75000"/>
                  </a:schemeClr>
                </a:solidFill>
              </a:rPr>
              <a:t>impose aux contacts à risque le port du masque.</a:t>
            </a:r>
          </a:p>
          <a:p>
            <a:pPr marL="457200" indent="-457200" algn="just">
              <a:buFont typeface="+mj-lt"/>
              <a:buAutoNum type="arabicPeriod"/>
              <a:defRPr/>
            </a:pPr>
            <a:endParaRPr lang="fr-FR" sz="2000" dirty="0" smtClean="0">
              <a:solidFill>
                <a:schemeClr val="accent2">
                  <a:lumMod val="75000"/>
                </a:schemeClr>
              </a:solidFill>
            </a:endParaRPr>
          </a:p>
          <a:p>
            <a:pPr marL="457200" indent="-457200" algn="just">
              <a:buFont typeface="+mj-lt"/>
              <a:buAutoNum type="arabicPeriod"/>
              <a:defRPr/>
            </a:pPr>
            <a:r>
              <a:rPr lang="fr-FR" sz="2000" dirty="0" smtClean="0"/>
              <a:t>L’employeur </a:t>
            </a:r>
            <a:r>
              <a:rPr lang="fr-FR" sz="2000" dirty="0" smtClean="0"/>
              <a:t>fait un rappel général des mesures de protection</a:t>
            </a:r>
            <a:endParaRPr lang="fr-FR"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fr-FR" altLang="fr-F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fr-FR" altLang="fr-FR"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638</TotalTime>
  <Words>655</Words>
  <Application>Microsoft Office PowerPoint</Application>
  <PresentationFormat>Affichage à l'écran (4:3)</PresentationFormat>
  <Paragraphs>115</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Modèle par défaut</vt:lpstr>
      <vt:lpstr>Employeurs :   Que faire en cas de salarié présentant des symptômes ou testé positif à la Covid 19 ?</vt:lpstr>
      <vt:lpstr>Objectif  </vt:lpstr>
      <vt:lpstr>Sommaire</vt:lpstr>
      <vt:lpstr>Pour le salarié en question ???</vt:lpstr>
      <vt:lpstr>Diapositive 5</vt:lpstr>
      <vt:lpstr>Diapositive 6</vt:lpstr>
      <vt:lpstr>Diapositive 7</vt:lpstr>
      <vt:lpstr>Pour le reste du personnel ???</vt:lpstr>
      <vt:lpstr>Diapositive 9</vt:lpstr>
      <vt:lpstr>Qui est un « contact à risque » ??</vt:lpstr>
      <vt:lpstr>Personne « contact à risque »:  quand ?</vt:lpstr>
      <vt:lpstr>Protection des données à caractère personnel </vt:lpstr>
      <vt:lpstr>Recueil du consentement écrit</vt:lpstr>
      <vt:lpstr>Exemple de liste de contact a risque : Cliquez sur l’image pour télécharger le fichier </vt:lpstr>
      <vt:lpstr>Sources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Cali Com</dc:creator>
  <cp:lastModifiedBy>s.gallerini</cp:lastModifiedBy>
  <cp:revision>40</cp:revision>
  <dcterms:created xsi:type="dcterms:W3CDTF">2008-08-18T12:58:48Z</dcterms:created>
  <dcterms:modified xsi:type="dcterms:W3CDTF">2020-08-11T13:23:32Z</dcterms:modified>
</cp:coreProperties>
</file>